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9" r:id="rId5"/>
    <p:sldId id="264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3" r:id="rId14"/>
    <p:sldId id="271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8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lyceevandongen.fr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38495" y="852055"/>
            <a:ext cx="11471565" cy="5101936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Baccalauréat</a:t>
            </a:r>
            <a:b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Sciences </a:t>
            </a: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Technologies de la Santé et du Social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-2021-</a:t>
            </a:r>
            <a:r>
              <a:rPr lang="fr-FR" dirty="0"/>
              <a:t/>
            </a:r>
            <a:br>
              <a:rPr lang="fr-FR" dirty="0"/>
            </a:br>
            <a:endParaRPr lang="en-GB" dirty="0"/>
          </a:p>
        </p:txBody>
      </p:sp>
      <p:pic>
        <p:nvPicPr>
          <p:cNvPr id="12" name="13 Les adieux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04024" y="3403024"/>
            <a:ext cx="335600" cy="335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4940426"/>
      </p:ext>
    </p:extLst>
  </p:cSld>
  <p:clrMapOvr>
    <a:masterClrMapping/>
  </p:clrMapOvr>
  <p:transition spd="slow" advClick="0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6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197" y="205114"/>
            <a:ext cx="4063562" cy="908016"/>
          </a:xfrm>
        </p:spPr>
        <p:txBody>
          <a:bodyPr/>
          <a:lstStyle/>
          <a:p>
            <a:r>
              <a:rPr lang="fr-FR" dirty="0" smtClean="0"/>
              <a:t>Bac ST2S - 2021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276" y="1025378"/>
            <a:ext cx="11253355" cy="824490"/>
          </a:xfrm>
        </p:spPr>
        <p:txBody>
          <a:bodyPr>
            <a:noAutofit/>
          </a:bodyPr>
          <a:lstStyle/>
          <a:p>
            <a:pPr algn="ctr"/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Le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baccalauréat ST2S propose une formation solide  </a:t>
            </a: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dans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le domaine scientifique et technologique, notamment </a:t>
            </a: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en</a:t>
            </a:r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278" y="2028804"/>
            <a:ext cx="3409355" cy="16433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617" y="2019383"/>
            <a:ext cx="2822364" cy="188392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275" y="3403629"/>
            <a:ext cx="3409355" cy="133533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661" y="2006607"/>
            <a:ext cx="3204843" cy="188392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72301" y="3907963"/>
            <a:ext cx="4063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Biologie et Physiopathologie Humaines - BPH</a:t>
            </a:r>
            <a:endParaRPr lang="en-GB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4390275" y="4698762"/>
            <a:ext cx="3409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Sciences et Techniques Sanitaires et Sociales - </a:t>
            </a:r>
            <a:r>
              <a:rPr lang="fr-FR" sz="2400" b="1" dirty="0" err="1" smtClean="0"/>
              <a:t>Stss</a:t>
            </a:r>
            <a:endParaRPr lang="en-GB" sz="2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8394617" y="3907963"/>
            <a:ext cx="282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Sciences Physiques et Chimiques - SPC</a:t>
            </a:r>
            <a:endParaRPr lang="en-GB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87500" y="5854371"/>
            <a:ext cx="11814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sont des outils complémentaires indispensables à l'élève, notamment pour leur poursuite d'études post-bac</a:t>
            </a:r>
            <a:r>
              <a:rPr lang="fr-FR" sz="1600" dirty="0"/>
              <a:t>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2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184">
        <p:fade/>
      </p:transition>
    </mc:Choice>
    <mc:Fallback xmlns="">
      <p:transition spd="med" advClick="0" advTm="111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uiExpand="1" build="p"/>
      <p:bldP spid="11" grpId="0"/>
      <p:bldP spid="12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026" y="457796"/>
            <a:ext cx="4133010" cy="884867"/>
          </a:xfrm>
        </p:spPr>
        <p:txBody>
          <a:bodyPr/>
          <a:lstStyle/>
          <a:p>
            <a:pPr algn="ctr"/>
            <a:r>
              <a:rPr lang="fr-FR" dirty="0" smtClean="0"/>
              <a:t>Quels élèves ?</a:t>
            </a:r>
            <a:endParaRPr lang="en-GB" dirty="0"/>
          </a:p>
        </p:txBody>
      </p:sp>
      <p:sp>
        <p:nvSpPr>
          <p:cNvPr id="4" name="ZoneTexte 3"/>
          <p:cNvSpPr txBox="1"/>
          <p:nvPr/>
        </p:nvSpPr>
        <p:spPr>
          <a:xfrm>
            <a:off x="509286" y="1840375"/>
            <a:ext cx="11215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Les élèves de ST2S ont souvent un projet professionnel orienté vers les métiers en lien avec le domaine de la santé ou du social</a:t>
            </a:r>
            <a:r>
              <a:rPr lang="fr-FR" sz="3200" b="1" i="1" dirty="0">
                <a:solidFill>
                  <a:srgbClr val="FFFF00"/>
                </a:solidFill>
              </a:rPr>
              <a:t>. 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1" y="4202739"/>
            <a:ext cx="1445722" cy="217025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09286" y="2917593"/>
            <a:ext cx="1102167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/>
          </a:p>
          <a:p>
            <a:pPr algn="ctr"/>
            <a:r>
              <a:rPr lang="fr-FR" sz="32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Ils sont très souvent intéressés par les relations humaines et sensibles à l'actualité et aux enjeux du monde moderne</a:t>
            </a:r>
            <a:r>
              <a:rPr lang="fr-FR" sz="28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.</a:t>
            </a:r>
            <a:r>
              <a:rPr lang="fr-FR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 </a:t>
            </a:r>
            <a:endParaRPr lang="fr-FR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2097" y="4268915"/>
            <a:ext cx="2700097" cy="178819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8934" y="4479402"/>
            <a:ext cx="3840203" cy="161692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488" y="5003190"/>
            <a:ext cx="3204258" cy="177378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3773" y="5186482"/>
            <a:ext cx="2544790" cy="159049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31569"/>
      </p:ext>
    </p:extLst>
  </p:cSld>
  <p:clrMapOvr>
    <a:masterClrMapping/>
  </p:clrMapOvr>
  <p:transition spd="slow" advClick="0" advTm="128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4376"/>
            <a:ext cx="12115800" cy="1508760"/>
          </a:xfrm>
        </p:spPr>
        <p:txBody>
          <a:bodyPr>
            <a:noAutofit/>
          </a:bodyPr>
          <a:lstStyle/>
          <a:p>
            <a:r>
              <a:rPr lang="fr-FR" sz="3200" b="1" i="1" dirty="0"/>
              <a:t>Par une approche technologique, la formation en sciences et techniques sanitaires et sociales développe des </a:t>
            </a:r>
            <a:r>
              <a:rPr lang="fr-FR" sz="3200" b="1" i="1" dirty="0">
                <a:solidFill>
                  <a:srgbClr val="FF0000"/>
                </a:solidFill>
              </a:rPr>
              <a:t>compétences transversales </a:t>
            </a:r>
            <a:r>
              <a:rPr lang="fr-FR" sz="3200" b="1" i="1" dirty="0"/>
              <a:t>que sont : </a:t>
            </a:r>
            <a:r>
              <a:rPr lang="fr-FR" sz="3200" b="1" dirty="0"/>
              <a:t/>
            </a:r>
            <a:br>
              <a:rPr lang="fr-FR" sz="3200" b="1" dirty="0"/>
            </a:br>
            <a:r>
              <a:rPr lang="fr-FR" sz="3200" b="1" dirty="0"/>
              <a:t/>
            </a:r>
            <a:br>
              <a:rPr lang="fr-FR" sz="3200" b="1" dirty="0"/>
            </a:br>
            <a:endParaRPr lang="en-GB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3307" y="1935832"/>
            <a:ext cx="9784080" cy="658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i="1" dirty="0" smtClean="0"/>
              <a:t>- L’écoute</a:t>
            </a:r>
            <a:r>
              <a:rPr lang="fr-FR" sz="3600" i="1" dirty="0"/>
              <a:t>, </a:t>
            </a:r>
            <a:endParaRPr lang="fr-FR" sz="3600" dirty="0"/>
          </a:p>
          <a:p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616527" y="247615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i="1" dirty="0" smtClean="0"/>
              <a:t>- Le </a:t>
            </a:r>
            <a:r>
              <a:rPr lang="fr-FR" sz="3600" i="1" dirty="0"/>
              <a:t>travail en équipe, </a:t>
            </a:r>
            <a:endParaRPr lang="fr-FR" sz="3600" dirty="0"/>
          </a:p>
        </p:txBody>
      </p:sp>
      <p:sp>
        <p:nvSpPr>
          <p:cNvPr id="5" name="Rectangle 4"/>
          <p:cNvSpPr/>
          <p:nvPr/>
        </p:nvSpPr>
        <p:spPr>
          <a:xfrm>
            <a:off x="1291937" y="30858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i="1" dirty="0" smtClean="0"/>
              <a:t>- L’autonomie</a:t>
            </a:r>
            <a:r>
              <a:rPr lang="fr-FR" sz="3600" i="1" dirty="0"/>
              <a:t>,</a:t>
            </a:r>
            <a:r>
              <a:rPr lang="fr-FR" i="1" dirty="0"/>
              <a:t> 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967347" y="36716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i="1" dirty="0" smtClean="0"/>
              <a:t>- L’esprit </a:t>
            </a:r>
            <a:r>
              <a:rPr lang="fr-FR" sz="3600" i="1" dirty="0"/>
              <a:t>critique,</a:t>
            </a:r>
            <a:r>
              <a:rPr lang="fr-FR" i="1" dirty="0"/>
              <a:t> 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786496" y="4333013"/>
            <a:ext cx="9202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i="1" dirty="0" smtClean="0"/>
              <a:t>- La </a:t>
            </a:r>
            <a:r>
              <a:rPr lang="fr-FR" sz="3600" i="1" dirty="0"/>
              <a:t>capacité à rendre compte d’une démarche,</a:t>
            </a:r>
            <a:r>
              <a:rPr lang="fr-FR" i="1" dirty="0"/>
              <a:t> 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900921" y="5075991"/>
            <a:ext cx="8324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/>
              <a:t> </a:t>
            </a:r>
            <a:r>
              <a:rPr lang="fr-FR" sz="3600" i="1" dirty="0" smtClean="0"/>
              <a:t>- La </a:t>
            </a:r>
            <a:r>
              <a:rPr lang="fr-FR" sz="3600" i="1" dirty="0"/>
              <a:t>mobilisation du numérique en appui à l’analyse d’une question de santé ou sociale.</a:t>
            </a:r>
            <a:endParaRPr lang="fr-FR" sz="36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100" y="1935832"/>
            <a:ext cx="3112684" cy="17786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6467">
            <a:off x="5426675" y="2292225"/>
            <a:ext cx="3174423" cy="15872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60" y="5103846"/>
            <a:ext cx="2787361" cy="165638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09247">
            <a:off x="152086" y="3694166"/>
            <a:ext cx="1853741" cy="185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61708"/>
      </p:ext>
    </p:extLst>
  </p:cSld>
  <p:clrMapOvr>
    <a:masterClrMapping/>
  </p:clrMapOvr>
  <p:transition spd="slow" advClick="0" advTm="1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45489" y="3541853"/>
            <a:ext cx="9560689" cy="127321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</a:rPr>
              <a:t>Quelle organisation ?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37382">
            <a:off x="276345" y="667788"/>
            <a:ext cx="6477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37729"/>
      </p:ext>
    </p:extLst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48856"/>
            <a:ext cx="10682199" cy="1522071"/>
          </a:xfrm>
        </p:spPr>
        <p:txBody>
          <a:bodyPr>
            <a:normAutofit/>
          </a:bodyPr>
          <a:lstStyle/>
          <a:p>
            <a:r>
              <a:rPr lang="fr-FR" b="1" dirty="0"/>
              <a:t>HORAIRES DU TRONC COMMUN EN CLASSE DE PREMIERE ET DE </a:t>
            </a:r>
            <a:r>
              <a:rPr lang="fr-FR" b="1" dirty="0" smtClean="0"/>
              <a:t>TERMINALE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92936"/>
            <a:ext cx="6157732" cy="50650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Tronc commun </a:t>
            </a:r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classe de </a:t>
            </a:r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première</a:t>
            </a:r>
            <a:endParaRPr lang="fr-FR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sz="2800" b="1" dirty="0" smtClean="0">
                <a:solidFill>
                  <a:schemeClr val="bg1"/>
                </a:solidFill>
              </a:rPr>
              <a:t>Français 3h</a:t>
            </a:r>
          </a:p>
          <a:p>
            <a:pPr lvl="1"/>
            <a:r>
              <a:rPr lang="fr-FR" sz="2800" b="1" dirty="0" smtClean="0">
                <a:solidFill>
                  <a:schemeClr val="bg1"/>
                </a:solidFill>
              </a:rPr>
              <a:t>Mathématiques 3h     </a:t>
            </a:r>
          </a:p>
          <a:p>
            <a:pPr lvl="1"/>
            <a:r>
              <a:rPr lang="fr-FR" sz="2800" b="1" dirty="0" smtClean="0">
                <a:solidFill>
                  <a:schemeClr val="bg1"/>
                </a:solidFill>
              </a:rPr>
              <a:t>Histoire-géographique 1,5h</a:t>
            </a:r>
          </a:p>
          <a:p>
            <a:pPr lvl="1"/>
            <a:r>
              <a:rPr lang="fr-FR" sz="2800" b="1" dirty="0" smtClean="0">
                <a:solidFill>
                  <a:schemeClr val="bg1"/>
                </a:solidFill>
              </a:rPr>
              <a:t> EMC : 18h annuelle</a:t>
            </a:r>
          </a:p>
          <a:p>
            <a:pPr lvl="1"/>
            <a:r>
              <a:rPr lang="fr-FR" sz="2800" b="1" dirty="0" smtClean="0">
                <a:solidFill>
                  <a:schemeClr val="bg1"/>
                </a:solidFill>
              </a:rPr>
              <a:t>LV1 et LV2 : 3h</a:t>
            </a:r>
          </a:p>
          <a:p>
            <a:pPr lvl="1"/>
            <a:r>
              <a:rPr lang="fr-FR" sz="2800" b="1" dirty="0" smtClean="0">
                <a:solidFill>
                  <a:schemeClr val="bg1"/>
                </a:solidFill>
              </a:rPr>
              <a:t>EPS 2h</a:t>
            </a:r>
          </a:p>
          <a:p>
            <a:pPr marL="228600" lvl="1" indent="0">
              <a:buNone/>
            </a:pPr>
            <a:endParaRPr lang="fr-FR" sz="1400" b="1" dirty="0" smtClean="0">
              <a:solidFill>
                <a:schemeClr val="bg1"/>
              </a:solidFill>
            </a:endParaRPr>
          </a:p>
          <a:p>
            <a:pPr lvl="1"/>
            <a:r>
              <a:rPr lang="fr-FR" sz="2800" b="1" dirty="0">
                <a:solidFill>
                  <a:schemeClr val="bg1"/>
                </a:solidFill>
              </a:rPr>
              <a:t>ETVL : enseignement technologique en langue vivante (anglais-</a:t>
            </a:r>
            <a:r>
              <a:rPr lang="fr-FR" sz="2800" b="1" dirty="0" err="1">
                <a:solidFill>
                  <a:schemeClr val="bg1"/>
                </a:solidFill>
              </a:rPr>
              <a:t>Stss</a:t>
            </a:r>
            <a:r>
              <a:rPr lang="fr-FR" sz="2800" b="1" dirty="0">
                <a:solidFill>
                  <a:schemeClr val="bg1"/>
                </a:solidFill>
              </a:rPr>
              <a:t>)</a:t>
            </a:r>
          </a:p>
          <a:p>
            <a:pPr lvl="1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AutoShape 1" descr="https://s3.eu-west-1.amazonaws.com/genial.ly/569505131561e809906a5379/5c44917694a8d07c497f0923/6919a067-9ce5-4ec2-a7f8-62c16ed79ac2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1823500" y="3436938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LV1 et LV2 et ETLV*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4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smtClean="0">
                <a:ln>
                  <a:noFill/>
                </a:ln>
                <a:solidFill>
                  <a:srgbClr val="0D50AF"/>
                </a:solidFill>
                <a:effectLst/>
                <a:latin typeface="Oswald"/>
              </a:rPr>
              <a:t>Les horaires des spécialités 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Histoire-Géographie -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1,5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147483647" y="30099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EMC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18 h annuelles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09784738" y="2147483647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Histoire-Géographie -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1,5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7483647" y="21377687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Mathématiques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3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147483647" y="10307272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smtClean="0">
                <a:ln>
                  <a:noFill/>
                </a:ln>
                <a:solidFill>
                  <a:srgbClr val="0D50AF"/>
                </a:solidFill>
                <a:effectLst/>
                <a:latin typeface="Oswald"/>
              </a:rPr>
              <a:t>Tronc commun en classe de terminale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147483647" y="17428384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Philosophie - 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 2h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Raleway"/>
              </a:rPr>
              <a:t> * ETLV : Enseignement Technologique en Langue Vivante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EPS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2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147483647" y="2147483647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LV1 et LV2 et ETLV *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4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147483647" y="94373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smtClean="0">
                <a:ln>
                  <a:noFill/>
                </a:ln>
                <a:solidFill>
                  <a:srgbClr val="0D50AF"/>
                </a:solidFill>
                <a:effectLst/>
                <a:latin typeface="Oswald"/>
              </a:rPr>
              <a:t>HORAIRES DU TRONC COMMUN EN CLASSE DE </a:t>
            </a:r>
            <a:endParaRPr kumimoji="0" lang="en-US" altLang="en-US" sz="2200" b="0" i="0" u="none" strike="noStrike" cap="none" normalizeH="0" baseline="0" smtClean="0">
              <a:ln>
                <a:noFill/>
              </a:ln>
              <a:solidFill>
                <a:srgbClr val="CCCCCC"/>
              </a:solidFill>
              <a:effectLst/>
              <a:latin typeface="Oswa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smtClean="0">
                <a:ln>
                  <a:noFill/>
                </a:ln>
                <a:solidFill>
                  <a:srgbClr val="0D50AF"/>
                </a:solidFill>
                <a:effectLst/>
                <a:latin typeface="Oswald"/>
              </a:rPr>
              <a:t>PREMIERE ET DE TERMINALE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126685263" y="1742838463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Français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3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1126739238" y="2994025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EMC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18 h annuelles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1126685263" y="2137768775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B4495"/>
                </a:solidFill>
                <a:effectLst/>
                <a:latin typeface="Open Sans"/>
              </a:rPr>
              <a:t> Mathématiques - 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232323"/>
                </a:solidFill>
                <a:effectLst/>
                <a:latin typeface="Open Sans"/>
              </a:rPr>
              <a:t>3 h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689487763" y="104644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>
          <a:xfrm>
            <a:off x="6157732" y="1814945"/>
            <a:ext cx="6034268" cy="5065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Tronc commun en classe de terminale</a:t>
            </a:r>
          </a:p>
          <a:p>
            <a:r>
              <a:rPr lang="fr-FR" sz="3000" b="1" dirty="0" smtClean="0">
                <a:solidFill>
                  <a:schemeClr val="bg1"/>
                </a:solidFill>
              </a:rPr>
              <a:t>Philosophie 2h</a:t>
            </a:r>
          </a:p>
          <a:p>
            <a:r>
              <a:rPr lang="fr-FR" sz="3000" b="1" dirty="0" smtClean="0">
                <a:solidFill>
                  <a:schemeClr val="bg1"/>
                </a:solidFill>
              </a:rPr>
              <a:t>Mathématiques 2h</a:t>
            </a:r>
          </a:p>
          <a:p>
            <a:r>
              <a:rPr lang="fr-FR" sz="3000" b="1" dirty="0" smtClean="0">
                <a:solidFill>
                  <a:schemeClr val="bg1"/>
                </a:solidFill>
              </a:rPr>
              <a:t>Histoire-géographie 1,5h</a:t>
            </a:r>
          </a:p>
          <a:p>
            <a:r>
              <a:rPr lang="fr-FR" sz="3000" b="1" dirty="0" smtClean="0">
                <a:solidFill>
                  <a:schemeClr val="bg1"/>
                </a:solidFill>
              </a:rPr>
              <a:t>EMC : 18h annuelle</a:t>
            </a:r>
          </a:p>
          <a:p>
            <a:r>
              <a:rPr lang="fr-FR" sz="3000" b="1" dirty="0" smtClean="0">
                <a:solidFill>
                  <a:schemeClr val="bg1"/>
                </a:solidFill>
              </a:rPr>
              <a:t> </a:t>
            </a:r>
            <a:r>
              <a:rPr lang="fr-FR" sz="3000" b="1" dirty="0">
                <a:solidFill>
                  <a:schemeClr val="bg1"/>
                </a:solidFill>
              </a:rPr>
              <a:t>LV1 et LV2 : </a:t>
            </a:r>
            <a:r>
              <a:rPr lang="fr-FR" sz="3000" b="1" dirty="0" smtClean="0">
                <a:solidFill>
                  <a:schemeClr val="bg1"/>
                </a:solidFill>
              </a:rPr>
              <a:t>3h</a:t>
            </a:r>
          </a:p>
          <a:p>
            <a:r>
              <a:rPr lang="fr-FR" sz="3000" b="1" dirty="0" smtClean="0">
                <a:solidFill>
                  <a:schemeClr val="bg1"/>
                </a:solidFill>
              </a:rPr>
              <a:t>EPS 2h</a:t>
            </a:r>
          </a:p>
          <a:p>
            <a:endParaRPr lang="en-GB" sz="1300" b="1" dirty="0">
              <a:solidFill>
                <a:schemeClr val="bg1"/>
              </a:solidFill>
            </a:endParaRPr>
          </a:p>
          <a:p>
            <a:r>
              <a:rPr lang="fr-FR" sz="3000" b="1" dirty="0" smtClean="0">
                <a:solidFill>
                  <a:schemeClr val="bg1"/>
                </a:solidFill>
              </a:rPr>
              <a:t> </a:t>
            </a:r>
            <a:r>
              <a:rPr lang="fr-FR" sz="3000" b="1" dirty="0">
                <a:solidFill>
                  <a:schemeClr val="bg1"/>
                </a:solidFill>
              </a:rPr>
              <a:t>ETVL : enseignement technologique en langue vivante (anglais-</a:t>
            </a:r>
            <a:r>
              <a:rPr lang="fr-FR" sz="3000" b="1" dirty="0" err="1">
                <a:solidFill>
                  <a:schemeClr val="bg1"/>
                </a:solidFill>
              </a:rPr>
              <a:t>Stss</a:t>
            </a:r>
            <a:r>
              <a:rPr lang="fr-FR" sz="3000" b="1" dirty="0" smtClean="0">
                <a:solidFill>
                  <a:schemeClr val="bg1"/>
                </a:solidFill>
              </a:rPr>
              <a:t>) </a:t>
            </a:r>
            <a:endParaRPr lang="en-GB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05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3154"/>
            <a:ext cx="12192000" cy="1508760"/>
          </a:xfrm>
        </p:spPr>
        <p:txBody>
          <a:bodyPr>
            <a:normAutofit/>
          </a:bodyPr>
          <a:lstStyle/>
          <a:p>
            <a:r>
              <a:rPr lang="fr-FR" b="1" dirty="0" smtClean="0"/>
              <a:t>hORAIRES </a:t>
            </a:r>
            <a:r>
              <a:rPr lang="fr-FR" b="1" dirty="0"/>
              <a:t>DES SPECIALITES EN CLASSE DE  PREMIERE ET DE TERMINALE </a:t>
            </a:r>
            <a:endParaRPr lang="en-GB" b="1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6076709" y="2048719"/>
            <a:ext cx="6115291" cy="450255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FF0000"/>
                </a:solidFill>
              </a:rPr>
              <a:t>Deux spécialités en </a:t>
            </a:r>
            <a:r>
              <a:rPr lang="fr-FR" sz="3200" dirty="0">
                <a:solidFill>
                  <a:srgbClr val="FF0000"/>
                </a:solidFill>
              </a:rPr>
              <a:t>classe de </a:t>
            </a:r>
            <a:r>
              <a:rPr lang="fr-FR" sz="3200" dirty="0" smtClean="0">
                <a:solidFill>
                  <a:srgbClr val="FF0000"/>
                </a:solidFill>
              </a:rPr>
              <a:t>terminale</a:t>
            </a:r>
          </a:p>
          <a:p>
            <a:endParaRPr lang="fr-FR" sz="3200" dirty="0" smtClean="0"/>
          </a:p>
          <a:p>
            <a:pPr lvl="1"/>
            <a:r>
              <a:rPr lang="fr-FR" sz="3200" dirty="0" smtClean="0">
                <a:solidFill>
                  <a:schemeClr val="bg1"/>
                </a:solidFill>
              </a:rPr>
              <a:t>Sciences sanitaires et sociales 8h</a:t>
            </a:r>
          </a:p>
          <a:p>
            <a:pPr lvl="1"/>
            <a:r>
              <a:rPr lang="fr-FR" sz="3200" dirty="0" smtClean="0">
                <a:solidFill>
                  <a:schemeClr val="bg1"/>
                </a:solidFill>
              </a:rPr>
              <a:t>Chimie, Biologie et Physiopathologie humaines 8h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0" y="2048719"/>
            <a:ext cx="5868365" cy="45025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 smtClean="0">
                <a:solidFill>
                  <a:srgbClr val="FF0000"/>
                </a:solidFill>
              </a:rPr>
              <a:t>Trois spécialités en classe de première</a:t>
            </a:r>
          </a:p>
          <a:p>
            <a:endParaRPr lang="fr-FR" sz="3200" dirty="0" smtClean="0"/>
          </a:p>
          <a:p>
            <a:r>
              <a:rPr lang="fr-FR" sz="3200" dirty="0" smtClean="0">
                <a:solidFill>
                  <a:schemeClr val="bg1"/>
                </a:solidFill>
              </a:rPr>
              <a:t>Sciences sanitaires et sociales 7h </a:t>
            </a:r>
          </a:p>
          <a:p>
            <a:r>
              <a:rPr lang="fr-FR" sz="3200" dirty="0" smtClean="0">
                <a:solidFill>
                  <a:schemeClr val="bg1"/>
                </a:solidFill>
              </a:rPr>
              <a:t>Biologie et physiopathologie humaines 5h</a:t>
            </a:r>
          </a:p>
          <a:p>
            <a:r>
              <a:rPr lang="fr-FR" sz="3200" dirty="0" smtClean="0">
                <a:solidFill>
                  <a:schemeClr val="bg1"/>
                </a:solidFill>
              </a:rPr>
              <a:t>Physique Chimie pour la santé 3h</a:t>
            </a:r>
          </a:p>
        </p:txBody>
      </p:sp>
    </p:spTree>
    <p:extLst>
      <p:ext uri="{BB962C8B-B14F-4D97-AF65-F5344CB8AC3E}">
        <p14:creationId xmlns:p14="http://schemas.microsoft.com/office/powerpoint/2010/main" val="2418319525"/>
      </p:ext>
    </p:extLst>
  </p:cSld>
  <p:clrMapOvr>
    <a:masterClrMapping/>
  </p:clrMapOvr>
  <p:transition spd="slow" advClick="0" advTm="1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95686" y="4593781"/>
            <a:ext cx="5254905" cy="1064870"/>
          </a:xfrm>
          <a:solidFill>
            <a:srgbClr val="FFC000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Quelles épreuves ?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73815">
            <a:off x="411867" y="694119"/>
            <a:ext cx="65532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2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545" y="209694"/>
            <a:ext cx="9784080" cy="1508760"/>
          </a:xfrm>
        </p:spPr>
        <p:txBody>
          <a:bodyPr/>
          <a:lstStyle/>
          <a:p>
            <a:r>
              <a:rPr lang="fr-FR" dirty="0"/>
              <a:t>Epreuves en classe de PREMIERE ST2S</a:t>
            </a:r>
            <a:endParaRPr lang="en-GB" dirty="0"/>
          </a:p>
        </p:txBody>
      </p:sp>
      <p:sp>
        <p:nvSpPr>
          <p:cNvPr id="5" name="Ellipse 4"/>
          <p:cNvSpPr/>
          <p:nvPr/>
        </p:nvSpPr>
        <p:spPr>
          <a:xfrm>
            <a:off x="54982" y="1886142"/>
            <a:ext cx="3255381" cy="32293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Ellipse 5"/>
          <p:cNvSpPr/>
          <p:nvPr/>
        </p:nvSpPr>
        <p:spPr>
          <a:xfrm>
            <a:off x="4393905" y="1904036"/>
            <a:ext cx="3337984" cy="3316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llipse 6"/>
          <p:cNvSpPr/>
          <p:nvPr/>
        </p:nvSpPr>
        <p:spPr>
          <a:xfrm>
            <a:off x="8891980" y="1932443"/>
            <a:ext cx="3053093" cy="31367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èche droite 7"/>
          <p:cNvSpPr/>
          <p:nvPr/>
        </p:nvSpPr>
        <p:spPr>
          <a:xfrm>
            <a:off x="3437819" y="3316148"/>
            <a:ext cx="840476" cy="5555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èche droite 8"/>
          <p:cNvSpPr/>
          <p:nvPr/>
        </p:nvSpPr>
        <p:spPr>
          <a:xfrm>
            <a:off x="7964174" y="3316147"/>
            <a:ext cx="796279" cy="555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ZoneTexte 9"/>
          <p:cNvSpPr txBox="1"/>
          <p:nvPr/>
        </p:nvSpPr>
        <p:spPr>
          <a:xfrm>
            <a:off x="706197" y="3409273"/>
            <a:ext cx="211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Bulletins scolaires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38" y="2132153"/>
            <a:ext cx="27345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Moyenne des notes obtenues en</a:t>
            </a:r>
            <a:r>
              <a:rPr lang="fr-FR" sz="2000" dirty="0">
                <a:solidFill>
                  <a:schemeClr val="bg1"/>
                </a:solidFill>
              </a:rPr>
              <a:t> :</a:t>
            </a:r>
            <a:r>
              <a:rPr lang="fr-FR" sz="2000" b="1" dirty="0">
                <a:solidFill>
                  <a:schemeClr val="bg1"/>
                </a:solidFill>
              </a:rPr>
              <a:t>- Mathématiques</a:t>
            </a:r>
            <a:br>
              <a:rPr lang="fr-FR" sz="2000" b="1" dirty="0">
                <a:solidFill>
                  <a:schemeClr val="bg1"/>
                </a:solidFill>
              </a:rPr>
            </a:br>
            <a:r>
              <a:rPr lang="fr-FR" sz="2000" b="1" dirty="0">
                <a:solidFill>
                  <a:schemeClr val="bg1"/>
                </a:solidFill>
              </a:rPr>
              <a:t>-  Histoire Géographie</a:t>
            </a:r>
            <a:endParaRPr lang="fr-FR" sz="2000" dirty="0">
              <a:solidFill>
                <a:schemeClr val="bg1"/>
              </a:solidFill>
            </a:endParaRPr>
          </a:p>
          <a:p>
            <a:pPr algn="ctr"/>
            <a:r>
              <a:rPr lang="fr-FR" sz="2000" b="1" dirty="0">
                <a:solidFill>
                  <a:schemeClr val="bg1"/>
                </a:solidFill>
              </a:rPr>
              <a:t>-LV1 et LV2</a:t>
            </a:r>
            <a:r>
              <a:rPr lang="fr-FR" sz="2000" dirty="0">
                <a:solidFill>
                  <a:schemeClr val="bg1"/>
                </a:solidFill>
              </a:rPr>
              <a:t/>
            </a:r>
            <a:br>
              <a:rPr lang="fr-FR" sz="2000" dirty="0">
                <a:solidFill>
                  <a:schemeClr val="bg1"/>
                </a:solidFill>
              </a:rPr>
            </a:br>
            <a:endParaRPr lang="fr-FR" sz="1050" dirty="0">
              <a:solidFill>
                <a:schemeClr val="bg1"/>
              </a:solidFill>
            </a:endParaRPr>
          </a:p>
          <a:p>
            <a:pPr algn="ctr"/>
            <a:r>
              <a:rPr lang="fr-FR" sz="2000" b="1" dirty="0">
                <a:solidFill>
                  <a:schemeClr val="bg1"/>
                </a:solidFill>
              </a:rPr>
              <a:t>*Evaluation écrite de la spécialité : Physique-Chimie pour la santé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13448" y="3055330"/>
            <a:ext cx="2592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- Epreuve anticipée de français (écrit-oral)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0483" y="5137587"/>
            <a:ext cx="2952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Oswald"/>
              </a:rPr>
              <a:t>Année scolaire </a:t>
            </a:r>
            <a:r>
              <a:rPr lang="fr-FR" dirty="0">
                <a:solidFill>
                  <a:schemeClr val="bg1"/>
                </a:solidFill>
                <a:latin typeface="Oswald"/>
              </a:rPr>
              <a:t>des classes de </a:t>
            </a:r>
            <a:r>
              <a:rPr lang="fr-FR" b="1" dirty="0">
                <a:solidFill>
                  <a:schemeClr val="bg1"/>
                </a:solidFill>
                <a:latin typeface="Oswald"/>
              </a:rPr>
              <a:t>1ère</a:t>
            </a:r>
            <a:r>
              <a:rPr lang="fr-FR" dirty="0">
                <a:solidFill>
                  <a:schemeClr val="bg1"/>
                </a:solidFill>
                <a:latin typeface="Oswald"/>
              </a:rPr>
              <a:t> et de </a:t>
            </a:r>
            <a:r>
              <a:rPr lang="fr-FR" b="1" dirty="0">
                <a:solidFill>
                  <a:schemeClr val="bg1"/>
                </a:solidFill>
                <a:latin typeface="Oswald"/>
              </a:rPr>
              <a:t>Tale</a:t>
            </a:r>
            <a:endParaRPr lang="fr-FR" dirty="0">
              <a:solidFill>
                <a:schemeClr val="bg1"/>
              </a:solidFill>
              <a:effectLst/>
              <a:latin typeface="Oswald"/>
            </a:endParaRPr>
          </a:p>
        </p:txBody>
      </p:sp>
      <p:sp>
        <p:nvSpPr>
          <p:cNvPr id="14" name="Flèche vers le bas 13"/>
          <p:cNvSpPr/>
          <p:nvPr/>
        </p:nvSpPr>
        <p:spPr>
          <a:xfrm>
            <a:off x="1296365" y="5806024"/>
            <a:ext cx="468915" cy="511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42208" y="6317162"/>
            <a:ext cx="292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10% de la note finale</a:t>
            </a:r>
            <a:endParaRPr lang="en-GB" sz="2400" dirty="0"/>
          </a:p>
        </p:txBody>
      </p:sp>
      <p:sp>
        <p:nvSpPr>
          <p:cNvPr id="16" name="Rectangle 15"/>
          <p:cNvSpPr/>
          <p:nvPr/>
        </p:nvSpPr>
        <p:spPr>
          <a:xfrm>
            <a:off x="3622876" y="5220182"/>
            <a:ext cx="5011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Epreuves </a:t>
            </a:r>
            <a:r>
              <a:rPr lang="fr-FR" dirty="0">
                <a:solidFill>
                  <a:schemeClr val="bg1"/>
                </a:solidFill>
              </a:rPr>
              <a:t>communes aux </a:t>
            </a:r>
            <a:r>
              <a:rPr lang="fr-FR" b="1" dirty="0">
                <a:solidFill>
                  <a:schemeClr val="bg1"/>
                </a:solidFill>
              </a:rPr>
              <a:t>deuxièmes et troisièmes trimestres</a:t>
            </a:r>
            <a:r>
              <a:rPr lang="fr-FR" dirty="0">
                <a:solidFill>
                  <a:schemeClr val="bg1"/>
                </a:solidFill>
              </a:rPr>
              <a:t> des classes de </a:t>
            </a:r>
            <a:r>
              <a:rPr lang="fr-FR" b="1" dirty="0">
                <a:solidFill>
                  <a:schemeClr val="bg1"/>
                </a:solidFill>
              </a:rPr>
              <a:t>1ère </a:t>
            </a:r>
            <a:r>
              <a:rPr lang="fr-FR" dirty="0">
                <a:solidFill>
                  <a:schemeClr val="bg1"/>
                </a:solidFill>
              </a:rPr>
              <a:t>et de </a:t>
            </a:r>
            <a:r>
              <a:rPr lang="fr-FR" b="1" dirty="0">
                <a:solidFill>
                  <a:schemeClr val="bg1"/>
                </a:solidFill>
              </a:rPr>
              <a:t>Tale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Flèche vers le bas 16"/>
          <p:cNvSpPr/>
          <p:nvPr/>
        </p:nvSpPr>
        <p:spPr>
          <a:xfrm>
            <a:off x="5828439" y="5802056"/>
            <a:ext cx="468915" cy="511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665092" y="6282011"/>
            <a:ext cx="2927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30% de la note finale</a:t>
            </a:r>
            <a:endParaRPr lang="en-GB" sz="2400" dirty="0"/>
          </a:p>
        </p:txBody>
      </p:sp>
      <p:sp>
        <p:nvSpPr>
          <p:cNvPr id="19" name="Rectangle 18"/>
          <p:cNvSpPr/>
          <p:nvPr/>
        </p:nvSpPr>
        <p:spPr>
          <a:xfrm>
            <a:off x="9174647" y="5046032"/>
            <a:ext cx="2601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Troisième</a:t>
            </a:r>
            <a:r>
              <a:rPr lang="fr-FR" dirty="0">
                <a:solidFill>
                  <a:schemeClr val="bg1"/>
                </a:solidFill>
              </a:rPr>
              <a:t> trimestre de la</a:t>
            </a:r>
            <a:r>
              <a:rPr lang="fr-FR" b="1" dirty="0">
                <a:solidFill>
                  <a:schemeClr val="bg1"/>
                </a:solidFill>
              </a:rPr>
              <a:t> classe de 1ère</a:t>
            </a:r>
            <a:r>
              <a:rPr lang="fr-FR" dirty="0">
                <a:solidFill>
                  <a:schemeClr val="bg1"/>
                </a:solidFill>
              </a:rPr>
              <a:t> 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Flèche vers le bas 19"/>
          <p:cNvSpPr/>
          <p:nvPr/>
        </p:nvSpPr>
        <p:spPr>
          <a:xfrm>
            <a:off x="10204394" y="5692363"/>
            <a:ext cx="428264" cy="4980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031619" y="6190456"/>
            <a:ext cx="2921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50% de la note finale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9127216"/>
      </p:ext>
    </p:extLst>
  </p:cSld>
  <p:clrMapOvr>
    <a:masterClrMapping/>
  </p:clrMapOvr>
  <p:transition spd="slow" advClick="0" advTm="1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545" y="209694"/>
            <a:ext cx="9784080" cy="1508760"/>
          </a:xfrm>
        </p:spPr>
        <p:txBody>
          <a:bodyPr/>
          <a:lstStyle/>
          <a:p>
            <a:r>
              <a:rPr lang="fr-FR" dirty="0"/>
              <a:t>Epreuves en classe de </a:t>
            </a:r>
            <a:r>
              <a:rPr lang="fr-FR" dirty="0" smtClean="0"/>
              <a:t>TERMINALE </a:t>
            </a:r>
            <a:r>
              <a:rPr lang="fr-FR" dirty="0"/>
              <a:t>ST2S</a:t>
            </a:r>
            <a:endParaRPr lang="en-GB" dirty="0"/>
          </a:p>
        </p:txBody>
      </p:sp>
      <p:sp>
        <p:nvSpPr>
          <p:cNvPr id="5" name="Ellipse 4"/>
          <p:cNvSpPr/>
          <p:nvPr/>
        </p:nvSpPr>
        <p:spPr>
          <a:xfrm>
            <a:off x="54982" y="1886142"/>
            <a:ext cx="3255381" cy="322933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Ellipse 5"/>
          <p:cNvSpPr/>
          <p:nvPr/>
        </p:nvSpPr>
        <p:spPr>
          <a:xfrm>
            <a:off x="4393905" y="1904036"/>
            <a:ext cx="3337984" cy="331614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llipse 6"/>
          <p:cNvSpPr/>
          <p:nvPr/>
        </p:nvSpPr>
        <p:spPr>
          <a:xfrm>
            <a:off x="8891980" y="1932443"/>
            <a:ext cx="3145691" cy="313673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Epreuves </a:t>
            </a:r>
            <a:r>
              <a:rPr lang="fr-FR" b="1" dirty="0">
                <a:solidFill>
                  <a:schemeClr val="bg1"/>
                </a:solidFill>
              </a:rPr>
              <a:t>finales :</a:t>
            </a: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- STSS</a:t>
            </a: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- Chimie et BPH</a:t>
            </a: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- Philosophie</a:t>
            </a: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- Oral de 20 mn (un projet adossé à un ou deux des enseignements de spécialité)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Flèche droite 7"/>
          <p:cNvSpPr/>
          <p:nvPr/>
        </p:nvSpPr>
        <p:spPr>
          <a:xfrm>
            <a:off x="3437819" y="3316148"/>
            <a:ext cx="840476" cy="55558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èche droite 8"/>
          <p:cNvSpPr/>
          <p:nvPr/>
        </p:nvSpPr>
        <p:spPr>
          <a:xfrm>
            <a:off x="7964174" y="3316147"/>
            <a:ext cx="796279" cy="55558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ZoneTexte 9"/>
          <p:cNvSpPr txBox="1"/>
          <p:nvPr/>
        </p:nvSpPr>
        <p:spPr>
          <a:xfrm>
            <a:off x="706197" y="3409273"/>
            <a:ext cx="211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Bulletins scolaires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38" y="2357933"/>
            <a:ext cx="2734519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Moyenne des notes obtenues en</a:t>
            </a:r>
            <a:r>
              <a:rPr lang="fr-FR" sz="2000" dirty="0">
                <a:solidFill>
                  <a:schemeClr val="bg1"/>
                </a:solidFill>
              </a:rPr>
              <a:t> :</a:t>
            </a:r>
            <a:r>
              <a:rPr lang="fr-FR" sz="2000" b="1" dirty="0">
                <a:solidFill>
                  <a:schemeClr val="bg1"/>
                </a:solidFill>
              </a:rPr>
              <a:t>- Mathématiques</a:t>
            </a:r>
            <a:br>
              <a:rPr lang="fr-FR" sz="2000" b="1" dirty="0">
                <a:solidFill>
                  <a:schemeClr val="bg1"/>
                </a:solidFill>
              </a:rPr>
            </a:br>
            <a:r>
              <a:rPr lang="fr-FR" sz="2000" b="1" dirty="0">
                <a:solidFill>
                  <a:schemeClr val="bg1"/>
                </a:solidFill>
              </a:rPr>
              <a:t>-  Histoire Géographie</a:t>
            </a:r>
            <a:endParaRPr lang="fr-FR" sz="2000" dirty="0">
              <a:solidFill>
                <a:schemeClr val="bg1"/>
              </a:solidFill>
            </a:endParaRPr>
          </a:p>
          <a:p>
            <a:pPr algn="ctr"/>
            <a:r>
              <a:rPr lang="fr-FR" sz="2000" b="1" dirty="0">
                <a:solidFill>
                  <a:schemeClr val="bg1"/>
                </a:solidFill>
              </a:rPr>
              <a:t>-LV1 et LV2</a:t>
            </a:r>
            <a:r>
              <a:rPr lang="fr-FR" sz="2000" dirty="0">
                <a:solidFill>
                  <a:schemeClr val="bg1"/>
                </a:solidFill>
              </a:rPr>
              <a:t/>
            </a:r>
            <a:br>
              <a:rPr lang="fr-FR" sz="2000" dirty="0">
                <a:solidFill>
                  <a:schemeClr val="bg1"/>
                </a:solidFill>
              </a:rPr>
            </a:br>
            <a:endParaRPr lang="fr-FR" sz="1050" dirty="0">
              <a:solidFill>
                <a:schemeClr val="bg1"/>
              </a:solidFill>
            </a:endParaRPr>
          </a:p>
          <a:p>
            <a:pPr algn="ctr"/>
            <a:r>
              <a:rPr lang="fr-FR" sz="2000" b="1" dirty="0">
                <a:solidFill>
                  <a:schemeClr val="bg1"/>
                </a:solidFill>
              </a:rPr>
              <a:t>*EPS : en CCF (classe de 1ère et Tale) 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0483" y="5137587"/>
            <a:ext cx="2952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Oswald"/>
              </a:rPr>
              <a:t>Année scolaire </a:t>
            </a:r>
            <a:r>
              <a:rPr lang="fr-FR" dirty="0">
                <a:solidFill>
                  <a:schemeClr val="bg1"/>
                </a:solidFill>
                <a:latin typeface="Oswald"/>
              </a:rPr>
              <a:t>des classes de </a:t>
            </a:r>
            <a:r>
              <a:rPr lang="fr-FR" b="1" dirty="0">
                <a:solidFill>
                  <a:schemeClr val="bg1"/>
                </a:solidFill>
                <a:latin typeface="Oswald"/>
              </a:rPr>
              <a:t>1ère</a:t>
            </a:r>
            <a:r>
              <a:rPr lang="fr-FR" dirty="0">
                <a:solidFill>
                  <a:schemeClr val="bg1"/>
                </a:solidFill>
                <a:latin typeface="Oswald"/>
              </a:rPr>
              <a:t> et de </a:t>
            </a:r>
            <a:r>
              <a:rPr lang="fr-FR" b="1" dirty="0">
                <a:solidFill>
                  <a:schemeClr val="bg1"/>
                </a:solidFill>
                <a:latin typeface="Oswald"/>
              </a:rPr>
              <a:t>Tale</a:t>
            </a:r>
            <a:endParaRPr lang="fr-FR" dirty="0">
              <a:solidFill>
                <a:schemeClr val="bg1"/>
              </a:solidFill>
              <a:effectLst/>
              <a:latin typeface="Oswald"/>
            </a:endParaRPr>
          </a:p>
        </p:txBody>
      </p:sp>
      <p:sp>
        <p:nvSpPr>
          <p:cNvPr id="14" name="Flèche vers le bas 13"/>
          <p:cNvSpPr/>
          <p:nvPr/>
        </p:nvSpPr>
        <p:spPr>
          <a:xfrm>
            <a:off x="1296365" y="5806024"/>
            <a:ext cx="468915" cy="51113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42208" y="6317162"/>
            <a:ext cx="292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10% de la note finale</a:t>
            </a:r>
            <a:endParaRPr lang="en-GB" sz="2400" dirty="0"/>
          </a:p>
        </p:txBody>
      </p:sp>
      <p:sp>
        <p:nvSpPr>
          <p:cNvPr id="16" name="Rectangle 15"/>
          <p:cNvSpPr/>
          <p:nvPr/>
        </p:nvSpPr>
        <p:spPr>
          <a:xfrm>
            <a:off x="3622876" y="5220182"/>
            <a:ext cx="5011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Epreuves </a:t>
            </a:r>
            <a:r>
              <a:rPr lang="fr-FR" dirty="0">
                <a:solidFill>
                  <a:schemeClr val="bg1"/>
                </a:solidFill>
              </a:rPr>
              <a:t>communes aux </a:t>
            </a:r>
            <a:r>
              <a:rPr lang="fr-FR" b="1" dirty="0">
                <a:solidFill>
                  <a:schemeClr val="bg1"/>
                </a:solidFill>
              </a:rPr>
              <a:t>deuxièmes et troisièmes trimestres</a:t>
            </a:r>
            <a:r>
              <a:rPr lang="fr-FR" dirty="0">
                <a:solidFill>
                  <a:schemeClr val="bg1"/>
                </a:solidFill>
              </a:rPr>
              <a:t> des classes de </a:t>
            </a:r>
            <a:r>
              <a:rPr lang="fr-FR" b="1" dirty="0">
                <a:solidFill>
                  <a:schemeClr val="bg1"/>
                </a:solidFill>
              </a:rPr>
              <a:t>1ère </a:t>
            </a:r>
            <a:r>
              <a:rPr lang="fr-FR" dirty="0">
                <a:solidFill>
                  <a:schemeClr val="bg1"/>
                </a:solidFill>
              </a:rPr>
              <a:t>et de </a:t>
            </a:r>
            <a:r>
              <a:rPr lang="fr-FR" b="1" dirty="0">
                <a:solidFill>
                  <a:schemeClr val="bg1"/>
                </a:solidFill>
              </a:rPr>
              <a:t>Tale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Flèche vers le bas 16"/>
          <p:cNvSpPr/>
          <p:nvPr/>
        </p:nvSpPr>
        <p:spPr>
          <a:xfrm>
            <a:off x="5828439" y="5802056"/>
            <a:ext cx="468915" cy="51113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665092" y="6282011"/>
            <a:ext cx="2927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30% de la note finale</a:t>
            </a:r>
            <a:endParaRPr lang="en-GB" sz="2400" dirty="0"/>
          </a:p>
        </p:txBody>
      </p:sp>
      <p:sp>
        <p:nvSpPr>
          <p:cNvPr id="19" name="Rectangle 18"/>
          <p:cNvSpPr/>
          <p:nvPr/>
        </p:nvSpPr>
        <p:spPr>
          <a:xfrm>
            <a:off x="9174647" y="5046032"/>
            <a:ext cx="2601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Troisième</a:t>
            </a:r>
            <a:r>
              <a:rPr lang="fr-FR" dirty="0">
                <a:solidFill>
                  <a:schemeClr val="bg1"/>
                </a:solidFill>
              </a:rPr>
              <a:t> trimestre de la</a:t>
            </a:r>
            <a:r>
              <a:rPr lang="fr-FR" b="1" dirty="0">
                <a:solidFill>
                  <a:schemeClr val="bg1"/>
                </a:solidFill>
              </a:rPr>
              <a:t> classe de </a:t>
            </a:r>
            <a:r>
              <a:rPr lang="fr-FR" b="1" dirty="0" smtClean="0">
                <a:solidFill>
                  <a:schemeClr val="bg1"/>
                </a:solidFill>
              </a:rPr>
              <a:t>terminale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Flèche vers le bas 19"/>
          <p:cNvSpPr/>
          <p:nvPr/>
        </p:nvSpPr>
        <p:spPr>
          <a:xfrm>
            <a:off x="10204394" y="5692363"/>
            <a:ext cx="428264" cy="49809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031619" y="6190456"/>
            <a:ext cx="2921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50% de la note finale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29086141"/>
      </p:ext>
    </p:extLst>
  </p:cSld>
  <p:clrMapOvr>
    <a:masterClrMapping/>
  </p:clrMapOvr>
  <p:transition spd="slow" advClick="0" advTm="1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3" grpId="0"/>
      <p:bldP spid="16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01835" y="3637814"/>
            <a:ext cx="8420396" cy="1448721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Quelles études ?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47" y="147578"/>
            <a:ext cx="4659895" cy="325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5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à trois pointes 3"/>
          <p:cNvSpPr/>
          <p:nvPr/>
        </p:nvSpPr>
        <p:spPr>
          <a:xfrm rot="10800000">
            <a:off x="4196887" y="194452"/>
            <a:ext cx="2880708" cy="229178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ZoneTexte 4"/>
          <p:cNvSpPr txBox="1"/>
          <p:nvPr/>
        </p:nvSpPr>
        <p:spPr>
          <a:xfrm>
            <a:off x="4896693" y="448520"/>
            <a:ext cx="148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ST2S</a:t>
            </a:r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1024" y="1005243"/>
            <a:ext cx="4294721" cy="584775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200" b="1" u="sng" dirty="0">
                <a:solidFill>
                  <a:schemeClr val="bg1"/>
                </a:solidFill>
              </a:rPr>
              <a:t>Dans le domaine de la santé</a:t>
            </a:r>
            <a:r>
              <a:rPr lang="fr-FR" sz="2200" b="1" dirty="0">
                <a:solidFill>
                  <a:schemeClr val="bg1"/>
                </a:solidFill>
              </a:rPr>
              <a:t> </a:t>
            </a:r>
            <a:endParaRPr lang="fr-FR" sz="22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BTS </a:t>
            </a:r>
            <a:r>
              <a:rPr lang="fr-FR" sz="2200" b="1" dirty="0">
                <a:solidFill>
                  <a:schemeClr val="bg1"/>
                </a:solidFill>
              </a:rPr>
              <a:t>métiers de l'esthétique-cosmétique-parfumerie ; </a:t>
            </a:r>
            <a:endParaRPr lang="fr-FR" sz="22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rgbClr val="FF0000"/>
                </a:solidFill>
              </a:rPr>
              <a:t>BTS </a:t>
            </a:r>
            <a:r>
              <a:rPr lang="fr-FR" sz="2200" b="1" dirty="0">
                <a:solidFill>
                  <a:srgbClr val="FF0000"/>
                </a:solidFill>
              </a:rPr>
              <a:t>Opticien-Lunetier </a:t>
            </a:r>
            <a:r>
              <a:rPr lang="fr-FR" sz="2200" b="1" dirty="0">
                <a:solidFill>
                  <a:schemeClr val="bg1"/>
                </a:solidFill>
              </a:rPr>
              <a:t>; </a:t>
            </a:r>
            <a:endParaRPr lang="fr-FR" sz="22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BTS </a:t>
            </a:r>
            <a:r>
              <a:rPr lang="fr-FR" sz="2200" b="1" dirty="0">
                <a:solidFill>
                  <a:schemeClr val="bg1"/>
                </a:solidFill>
              </a:rPr>
              <a:t>Prothésiste-Orthésiste ; </a:t>
            </a:r>
            <a:endParaRPr lang="fr-FR" sz="22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rgbClr val="FF0000"/>
                </a:solidFill>
              </a:rPr>
              <a:t>BTS </a:t>
            </a:r>
            <a:r>
              <a:rPr lang="fr-FR" sz="2200" b="1" dirty="0">
                <a:solidFill>
                  <a:srgbClr val="FF0000"/>
                </a:solidFill>
              </a:rPr>
              <a:t>ABM </a:t>
            </a:r>
            <a:r>
              <a:rPr lang="fr-FR" sz="2200" b="1" dirty="0">
                <a:solidFill>
                  <a:schemeClr val="bg1"/>
                </a:solidFill>
              </a:rPr>
              <a:t>(Analyses de Biologie Médicale) ; </a:t>
            </a:r>
            <a:r>
              <a:rPr lang="fr-FR" sz="2200" b="1" dirty="0">
                <a:solidFill>
                  <a:srgbClr val="FF0000"/>
                </a:solidFill>
              </a:rPr>
              <a:t>DTS Imagerie Médicale et Radiologie Thérapeutique</a:t>
            </a:r>
            <a:r>
              <a:rPr lang="fr-FR" sz="2200" b="1" dirty="0">
                <a:solidFill>
                  <a:schemeClr val="bg1"/>
                </a:solidFill>
              </a:rPr>
              <a:t>; </a:t>
            </a:r>
            <a:endParaRPr lang="fr-FR" sz="22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BTS </a:t>
            </a:r>
            <a:r>
              <a:rPr lang="fr-FR" sz="2200" b="1" dirty="0">
                <a:solidFill>
                  <a:schemeClr val="bg1"/>
                </a:solidFill>
              </a:rPr>
              <a:t>Diététique</a:t>
            </a:r>
            <a:r>
              <a:rPr lang="fr-FR" sz="2200" b="1" dirty="0" smtClean="0">
                <a:solidFill>
                  <a:schemeClr val="bg1"/>
                </a:solidFill>
              </a:rPr>
              <a:t>..) </a:t>
            </a:r>
          </a:p>
          <a:p>
            <a:pPr algn="ctr"/>
            <a:r>
              <a:rPr lang="fr-FR" sz="2200" b="1" u="sng" dirty="0" smtClean="0">
                <a:solidFill>
                  <a:schemeClr val="bg1"/>
                </a:solidFill>
              </a:rPr>
              <a:t>Dans </a:t>
            </a:r>
            <a:r>
              <a:rPr lang="fr-FR" sz="2200" b="1" u="sng" dirty="0">
                <a:solidFill>
                  <a:schemeClr val="bg1"/>
                </a:solidFill>
              </a:rPr>
              <a:t>le domaine social </a:t>
            </a:r>
            <a:endParaRPr lang="fr-FR" sz="2200" b="1" dirty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rgbClr val="FF0000"/>
                </a:solidFill>
              </a:rPr>
              <a:t>BTS </a:t>
            </a:r>
            <a:r>
              <a:rPr lang="fr-FR" sz="2200" b="1" dirty="0">
                <a:solidFill>
                  <a:srgbClr val="FF0000"/>
                </a:solidFill>
              </a:rPr>
              <a:t>ESF </a:t>
            </a:r>
            <a:r>
              <a:rPr lang="fr-FR" sz="2200" b="1" dirty="0">
                <a:solidFill>
                  <a:schemeClr val="bg1"/>
                </a:solidFill>
              </a:rPr>
              <a:t>(Économie Sociale Familiale) ; </a:t>
            </a:r>
            <a:endParaRPr lang="fr-FR" sz="22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BTS </a:t>
            </a:r>
            <a:r>
              <a:rPr lang="fr-FR" sz="2200" b="1" dirty="0">
                <a:solidFill>
                  <a:schemeClr val="bg1"/>
                </a:solidFill>
              </a:rPr>
              <a:t>SP3S (Services et Prestations des Secteurs Sanitaire et Social) ; </a:t>
            </a:r>
            <a:r>
              <a:rPr lang="fr-FR" sz="2200" b="1" dirty="0" smtClean="0">
                <a:solidFill>
                  <a:srgbClr val="FF0000"/>
                </a:solidFill>
              </a:rPr>
              <a:t>DUT </a:t>
            </a:r>
            <a:r>
              <a:rPr lang="fr-FR" sz="2200" b="1" dirty="0">
                <a:solidFill>
                  <a:srgbClr val="FF0000"/>
                </a:solidFill>
              </a:rPr>
              <a:t>Carrières Sociales </a:t>
            </a:r>
            <a:r>
              <a:rPr lang="fr-FR" sz="2200" b="1" dirty="0">
                <a:solidFill>
                  <a:schemeClr val="bg1"/>
                </a:solidFill>
              </a:rPr>
              <a:t>(plusieurs options)...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80555" y="364977"/>
            <a:ext cx="241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et </a:t>
            </a:r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DUT</a:t>
            </a:r>
            <a:endParaRPr lang="en-GB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32385" y="3123004"/>
            <a:ext cx="3377044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Licence générale puis master </a:t>
            </a:r>
            <a:endParaRPr lang="fr-FR" sz="24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(</a:t>
            </a:r>
            <a:r>
              <a:rPr lang="fr-FR" sz="2400" b="1" dirty="0">
                <a:solidFill>
                  <a:schemeClr val="bg1"/>
                </a:solidFill>
              </a:rPr>
              <a:t>ex : </a:t>
            </a:r>
            <a:r>
              <a:rPr lang="fr-FR" sz="2400" b="1" dirty="0">
                <a:solidFill>
                  <a:srgbClr val="FF0000"/>
                </a:solidFill>
              </a:rPr>
              <a:t>Sciences Sanitaires et Sociales ou Sciences de l'Éducation</a:t>
            </a:r>
            <a:r>
              <a:rPr lang="fr-FR" sz="2400" b="1" dirty="0">
                <a:solidFill>
                  <a:schemeClr val="bg1"/>
                </a:solidFill>
              </a:rPr>
              <a:t>, </a:t>
            </a:r>
            <a:r>
              <a:rPr lang="fr-FR" sz="2400" b="1" dirty="0" smtClean="0">
                <a:solidFill>
                  <a:srgbClr val="FF0000"/>
                </a:solidFill>
              </a:rPr>
              <a:t>Psychologie</a:t>
            </a:r>
            <a:r>
              <a:rPr lang="fr-FR" sz="2400" b="1" dirty="0" smtClean="0">
                <a:solidFill>
                  <a:schemeClr val="bg1"/>
                </a:solidFill>
              </a:rPr>
              <a:t>, </a:t>
            </a:r>
            <a:r>
              <a:rPr lang="fr-FR" sz="2400" b="1" dirty="0">
                <a:solidFill>
                  <a:srgbClr val="FF0000"/>
                </a:solidFill>
              </a:rPr>
              <a:t>STAPS</a:t>
            </a:r>
            <a:r>
              <a:rPr lang="fr-FR" sz="2400" b="1" dirty="0">
                <a:solidFill>
                  <a:schemeClr val="bg1"/>
                </a:solidFill>
              </a:rPr>
              <a:t>, </a:t>
            </a:r>
            <a:r>
              <a:rPr lang="fr-FR" sz="2400" b="1" dirty="0" smtClean="0">
                <a:solidFill>
                  <a:schemeClr val="bg1"/>
                </a:solidFill>
              </a:rPr>
              <a:t>etc…)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16455" y="2512234"/>
            <a:ext cx="241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Université</a:t>
            </a:r>
            <a:endParaRPr lang="en-GB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36068" y="1005243"/>
            <a:ext cx="4155931" cy="52629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u="sng" dirty="0">
                <a:solidFill>
                  <a:schemeClr val="bg1"/>
                </a:solidFill>
              </a:rPr>
              <a:t>Dans le domaine de la santé</a:t>
            </a:r>
            <a:r>
              <a:rPr lang="fr-FR" sz="2400" b="1" dirty="0">
                <a:solidFill>
                  <a:schemeClr val="bg1"/>
                </a:solidFill>
              </a:rPr>
              <a:t> : </a:t>
            </a:r>
            <a:r>
              <a:rPr lang="fr-FR" sz="2400" b="1" dirty="0">
                <a:solidFill>
                  <a:srgbClr val="FF0000"/>
                </a:solidFill>
              </a:rPr>
              <a:t>IFSI</a:t>
            </a:r>
            <a:r>
              <a:rPr lang="fr-FR" sz="2400" b="1" dirty="0">
                <a:solidFill>
                  <a:schemeClr val="bg1"/>
                </a:solidFill>
              </a:rPr>
              <a:t> (</a:t>
            </a:r>
            <a:r>
              <a:rPr lang="fr-FR" sz="2400" b="1" dirty="0">
                <a:solidFill>
                  <a:srgbClr val="FF0000"/>
                </a:solidFill>
              </a:rPr>
              <a:t>Institut de Formation en Soins Infirmiers</a:t>
            </a:r>
            <a:r>
              <a:rPr lang="fr-FR" sz="2400" b="1" dirty="0">
                <a:solidFill>
                  <a:schemeClr val="bg1"/>
                </a:solidFill>
              </a:rPr>
              <a:t>); IFAS (Institut de Formation d'</a:t>
            </a:r>
            <a:r>
              <a:rPr lang="fr-FR" sz="2400" b="1" dirty="0">
                <a:solidFill>
                  <a:srgbClr val="FF0000"/>
                </a:solidFill>
              </a:rPr>
              <a:t>Aide Soignante</a:t>
            </a:r>
            <a:r>
              <a:rPr lang="fr-FR" sz="2400" b="1" dirty="0">
                <a:solidFill>
                  <a:schemeClr val="bg1"/>
                </a:solidFill>
              </a:rPr>
              <a:t>); IFAP (Institut de Formation d'</a:t>
            </a:r>
            <a:r>
              <a:rPr lang="fr-FR" sz="2400" b="1" dirty="0">
                <a:solidFill>
                  <a:srgbClr val="FF0000"/>
                </a:solidFill>
              </a:rPr>
              <a:t>Auxiliaire de Puériculture</a:t>
            </a:r>
            <a:r>
              <a:rPr lang="fr-FR" sz="2400" b="1" dirty="0">
                <a:solidFill>
                  <a:schemeClr val="bg1"/>
                </a:solidFill>
              </a:rPr>
              <a:t>) </a:t>
            </a:r>
          </a:p>
          <a:p>
            <a:r>
              <a:rPr lang="fr-FR" sz="2400" b="1" dirty="0">
                <a:solidFill>
                  <a:schemeClr val="bg1"/>
                </a:solidFill>
              </a:rPr>
              <a:t>-</a:t>
            </a:r>
            <a:r>
              <a:rPr lang="fr-FR" sz="2400" b="1" u="sng" dirty="0">
                <a:solidFill>
                  <a:schemeClr val="bg1"/>
                </a:solidFill>
              </a:rPr>
              <a:t> Dans le domaine du social</a:t>
            </a:r>
            <a:r>
              <a:rPr lang="fr-FR" sz="2400" b="1" dirty="0">
                <a:solidFill>
                  <a:schemeClr val="bg1"/>
                </a:solidFill>
              </a:rPr>
              <a:t> : EFTS (</a:t>
            </a:r>
            <a:r>
              <a:rPr lang="fr-FR" sz="2400" b="1" dirty="0">
                <a:solidFill>
                  <a:srgbClr val="FF0000"/>
                </a:solidFill>
              </a:rPr>
              <a:t>École de Formation en Travail Social</a:t>
            </a:r>
            <a:r>
              <a:rPr lang="fr-FR" sz="2400" b="1" dirty="0">
                <a:solidFill>
                  <a:schemeClr val="bg1"/>
                </a:solidFill>
              </a:rPr>
              <a:t>) pour devenir travailleur social, assistant de service social, éducateur de jeunes enfants ou éducateur spécialisé..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077594" y="425251"/>
            <a:ext cx="355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Ecoles spécialisées</a:t>
            </a:r>
            <a:endParaRPr lang="en-GB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2823661"/>
      </p:ext>
    </p:extLst>
  </p:cSld>
  <p:clrMapOvr>
    <a:masterClrMapping/>
  </p:clrMapOvr>
  <p:transition spd="slow" advClick="0" advTm="2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41722" y="5486400"/>
            <a:ext cx="1050981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Principales formations après le baccalauréat ST2S –</a:t>
            </a:r>
            <a:r>
              <a:rPr lang="fr-FR" dirty="0" smtClean="0">
                <a:solidFill>
                  <a:schemeClr val="bg1"/>
                </a:solidFill>
              </a:rPr>
              <a:t> Enquête DREES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50471" y="2745072"/>
            <a:ext cx="2314937" cy="258532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Instituts de formation</a:t>
            </a:r>
          </a:p>
          <a:p>
            <a:pPr algn="ctr"/>
            <a:r>
              <a:rPr lang="fr-FR" b="1" dirty="0" smtClean="0">
                <a:solidFill>
                  <a:srgbClr val="0070C0"/>
                </a:solidFill>
              </a:rPr>
              <a:t>En soins infirmiers  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ou </a:t>
            </a:r>
          </a:p>
          <a:p>
            <a:pPr algn="ctr"/>
            <a:r>
              <a:rPr lang="fr-FR" b="1" dirty="0" smtClean="0">
                <a:solidFill>
                  <a:srgbClr val="7030A0"/>
                </a:solidFill>
              </a:rPr>
              <a:t>en Travail social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08476" y="6227180"/>
            <a:ext cx="721102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Inscription sur Parcours Sup – Bac 2021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0470" y="1665737"/>
            <a:ext cx="2314937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Puériculteur(trice)</a:t>
            </a:r>
          </a:p>
          <a:p>
            <a:pPr algn="ctr"/>
            <a:endParaRPr lang="fr-FR" b="1" dirty="0" smtClean="0">
              <a:solidFill>
                <a:srgbClr val="0070C0"/>
              </a:solidFill>
            </a:endParaRPr>
          </a:p>
          <a:p>
            <a:pPr algn="ctr"/>
            <a:r>
              <a:rPr lang="fr-FR" b="1" dirty="0" smtClean="0">
                <a:solidFill>
                  <a:srgbClr val="7030A0"/>
                </a:solidFill>
              </a:rPr>
              <a:t>CAFERUIS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023412" y="3855436"/>
            <a:ext cx="2314937" cy="147732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Institut Universitaire Technologique IUT :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DUT Carrières sociales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DUT Génie biologique</a:t>
            </a:r>
          </a:p>
          <a:p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23412" y="2745072"/>
            <a:ext cx="2314937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Licences professionnelles</a:t>
            </a:r>
          </a:p>
          <a:p>
            <a:pPr algn="ctr"/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604303" y="3853067"/>
            <a:ext cx="2314937" cy="147732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Brevet de Technicien Supérieur </a:t>
            </a: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BTS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FF0000"/>
                </a:solidFill>
              </a:rPr>
              <a:t>ESF</a:t>
            </a:r>
            <a:r>
              <a:rPr lang="fr-FR" dirty="0" smtClean="0">
                <a:solidFill>
                  <a:schemeClr val="bg1"/>
                </a:solidFill>
              </a:rPr>
              <a:t>, SP3S, ABM, Diététique, MECP,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Opticien-lunetier…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604303" y="2745072"/>
            <a:ext cx="2314937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Formation de conseiller ESF - DECESF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442520" y="2745072"/>
            <a:ext cx="2048721" cy="258532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dirty="0" smtClean="0">
              <a:solidFill>
                <a:schemeClr val="bg1"/>
              </a:solidFill>
            </a:endParaRP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DTS IMRT (Imagerie médicale et radiologie thérapeutique)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595412" y="3838737"/>
            <a:ext cx="2419109" cy="147732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Université DEUST, L1, L2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Sciences de l’éducation (UPEC), </a:t>
            </a:r>
            <a:r>
              <a:rPr lang="fr-FR" dirty="0" err="1" smtClean="0">
                <a:solidFill>
                  <a:schemeClr val="bg1"/>
                </a:solidFill>
              </a:rPr>
              <a:t>pychologie</a:t>
            </a:r>
            <a:r>
              <a:rPr lang="fr-FR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STAPS, SSS…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95412" y="2759402"/>
            <a:ext cx="2419109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dirty="0" smtClean="0">
              <a:solidFill>
                <a:schemeClr val="bg1"/>
              </a:solidFill>
            </a:endParaRP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L3</a:t>
            </a:r>
          </a:p>
          <a:p>
            <a:pPr algn="ctr"/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595411" y="1651823"/>
            <a:ext cx="2419109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Master,   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Master Pro ou recherche, ESPE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27451" y="1651823"/>
            <a:ext cx="2314937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dirty="0" smtClean="0">
              <a:solidFill>
                <a:schemeClr val="bg1"/>
              </a:solidFill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CAFERUIS</a:t>
            </a:r>
          </a:p>
          <a:p>
            <a:pPr algn="ctr"/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85195" y="138896"/>
            <a:ext cx="7153154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Métiers possibles : Infirmier, aide-soignant, éducateur spécialisé, Assistant de service social, animateur socio-culturel, agent de développement local, service à la personne, conseiller ESF, éducateur de jeunes enfants, hygiène sécurité environnement…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19" name="Connecteur droit 18"/>
          <p:cNvCxnSpPr/>
          <p:nvPr/>
        </p:nvCxnSpPr>
        <p:spPr>
          <a:xfrm flipH="1">
            <a:off x="7338348" y="1462335"/>
            <a:ext cx="1" cy="1355805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7506183" y="138896"/>
            <a:ext cx="1985058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Manipulateur en électroradiologie médicale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23" name="Connecteur droit 22"/>
          <p:cNvCxnSpPr/>
          <p:nvPr/>
        </p:nvCxnSpPr>
        <p:spPr>
          <a:xfrm>
            <a:off x="9491241" y="1154559"/>
            <a:ext cx="0" cy="159051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9595411" y="1112156"/>
            <a:ext cx="241910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Doctorat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9595410" y="150380"/>
            <a:ext cx="2419110" cy="3170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Ingénieur en sciences sociales urbaines, </a:t>
            </a:r>
            <a:r>
              <a:rPr lang="fr-FR" sz="2000" dirty="0" smtClean="0">
                <a:solidFill>
                  <a:schemeClr val="bg1"/>
                </a:solidFill>
              </a:rPr>
              <a:t>ingénieur de la formation continue pour adultes, professeur</a:t>
            </a:r>
            <a:r>
              <a:rPr lang="fr-FR" sz="2000" dirty="0">
                <a:solidFill>
                  <a:schemeClr val="bg1"/>
                </a:solidFill>
              </a:rPr>
              <a:t>, professeur des </a:t>
            </a:r>
            <a:r>
              <a:rPr lang="fr-FR" sz="2000" dirty="0" smtClean="0">
                <a:solidFill>
                  <a:schemeClr val="bg1"/>
                </a:solidFill>
              </a:rPr>
              <a:t>écoles, CPE, coordinateur de structures SSS, 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2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9500"/>
            <a:ext cx="12069735" cy="820644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FFC000"/>
                </a:solidFill>
              </a:rPr>
              <a:t>Bac 2021 </a:t>
            </a:r>
            <a:r>
              <a:rPr lang="fr-FR" dirty="0" smtClean="0"/>
              <a:t>: INSCRIPTION PAR </a:t>
            </a:r>
            <a:r>
              <a:rPr lang="fr-FR" dirty="0" smtClean="0">
                <a:solidFill>
                  <a:srgbClr val="FFC000"/>
                </a:solidFill>
              </a:rPr>
              <a:t>PARCOURS SUP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1738" y="1071801"/>
            <a:ext cx="12100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 </a:t>
            </a:r>
            <a:endParaRPr lang="fr-FR" sz="600" dirty="0" smtClean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1736" y="1256467"/>
            <a:ext cx="548818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Première</a:t>
            </a:r>
          </a:p>
          <a:p>
            <a:pPr algn="ctr"/>
            <a:endParaRPr lang="fr-FR" sz="2400" dirty="0" smtClean="0">
              <a:solidFill>
                <a:srgbClr val="FF0000"/>
              </a:solidFill>
            </a:endParaRPr>
          </a:p>
          <a:p>
            <a:pPr algn="ctr"/>
            <a:r>
              <a:rPr lang="fr-FR" sz="2000" dirty="0" smtClean="0"/>
              <a:t>Je réfléchis à mon projet d’études supérieures</a:t>
            </a:r>
          </a:p>
          <a:p>
            <a:pPr algn="ctr"/>
            <a:r>
              <a:rPr lang="fr-FR" sz="2000" dirty="0" smtClean="0"/>
              <a:t>Je participe aux portes ouvertes, aux conférences et aux salons de l’étudiant pour commencer à faire de choix</a:t>
            </a:r>
          </a:p>
          <a:p>
            <a:pPr algn="ctr"/>
            <a:r>
              <a:rPr lang="fr-FR" sz="2000" dirty="0" smtClean="0"/>
              <a:t>Je rencontre les COP (conseillers d’orientation) pour m’aider à construire mon parcours de futur étudiant</a:t>
            </a:r>
          </a:p>
          <a:p>
            <a:pPr algn="ctr"/>
            <a:endParaRPr lang="en-GB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91736" y="4642009"/>
            <a:ext cx="5488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Je m’investis dans la formation au lycée pour développer les compétences nécessaires au post-bac.</a:t>
            </a:r>
            <a:endParaRPr lang="en-GB" sz="2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91736" y="5818909"/>
            <a:ext cx="548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Les bulletins de première sont enregistrés sur Parcours Sup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097713" y="1189539"/>
            <a:ext cx="60161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Terminale</a:t>
            </a:r>
          </a:p>
          <a:p>
            <a:pPr algn="ctr"/>
            <a:endParaRPr lang="fr-FR" sz="2400" dirty="0" smtClean="0">
              <a:solidFill>
                <a:srgbClr val="FF0000"/>
              </a:solidFill>
            </a:endParaRPr>
          </a:p>
          <a:p>
            <a:pPr algn="ctr"/>
            <a:r>
              <a:rPr lang="fr-FR" sz="2000" dirty="0" smtClean="0"/>
              <a:t>Je construis mon projet d’études supérieures</a:t>
            </a:r>
          </a:p>
          <a:p>
            <a:pPr algn="ctr"/>
            <a:r>
              <a:rPr lang="fr-FR" sz="2000" dirty="0" smtClean="0"/>
              <a:t>Je participe aux portes ouvertes, aux conférences et aux salons de l’étudiant pour choisir mes formations d’études supérieures</a:t>
            </a:r>
          </a:p>
          <a:p>
            <a:pPr algn="ctr"/>
            <a:r>
              <a:rPr lang="fr-FR" sz="2000" dirty="0" smtClean="0"/>
              <a:t>Je rencontre les COP (conseillers d’orientation) pour m’aider à finaliser mon projet</a:t>
            </a:r>
          </a:p>
          <a:p>
            <a:pPr algn="ctr"/>
            <a:endParaRPr lang="en-GB" sz="2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6186022" y="3961979"/>
            <a:ext cx="5927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Je m’investis dans la formation au lycée pour développer les compétences nécessaires au post-bac.</a:t>
            </a:r>
            <a:endParaRPr lang="en-GB" sz="20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097713" y="4795897"/>
            <a:ext cx="5927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Je formule mes choix d’études supérieures sur Parcours Sup. (Janvier à mars)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141869" y="5657672"/>
            <a:ext cx="548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Les bulletins de terminale (1</a:t>
            </a:r>
            <a:r>
              <a:rPr lang="fr-FR" sz="2000" baseline="30000" dirty="0" smtClean="0">
                <a:solidFill>
                  <a:schemeClr val="bg1"/>
                </a:solidFill>
              </a:rPr>
              <a:t>er</a:t>
            </a:r>
            <a:r>
              <a:rPr lang="fr-FR" sz="2000" dirty="0" smtClean="0">
                <a:solidFill>
                  <a:schemeClr val="bg1"/>
                </a:solidFill>
              </a:rPr>
              <a:t> et 2</a:t>
            </a:r>
            <a:r>
              <a:rPr lang="fr-FR" sz="2000" baseline="30000" dirty="0" smtClean="0">
                <a:solidFill>
                  <a:schemeClr val="bg1"/>
                </a:solidFill>
              </a:rPr>
              <a:t>ème</a:t>
            </a:r>
            <a:r>
              <a:rPr lang="fr-FR" sz="2000" dirty="0" smtClean="0">
                <a:solidFill>
                  <a:schemeClr val="bg1"/>
                </a:solidFill>
              </a:rPr>
              <a:t> trimestres) sont enregistrés sur Parcours Sup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34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>
        <p:wipe/>
      </p:transition>
    </mc:Choice>
    <mc:Fallback xmlns="">
      <p:transition spd="slow" advClick="0" advTm="1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2354" y="284176"/>
            <a:ext cx="10234645" cy="1508760"/>
          </a:xfrm>
        </p:spPr>
        <p:txBody>
          <a:bodyPr/>
          <a:lstStyle/>
          <a:p>
            <a:r>
              <a:rPr lang="fr-FR" dirty="0" smtClean="0">
                <a:solidFill>
                  <a:schemeClr val="accent6"/>
                </a:solidFill>
              </a:rPr>
              <a:t>Lycée van </a:t>
            </a:r>
            <a:r>
              <a:rPr lang="fr-FR" dirty="0" err="1" smtClean="0">
                <a:solidFill>
                  <a:schemeClr val="accent6"/>
                </a:solidFill>
              </a:rPr>
              <a:t>dongen</a:t>
            </a:r>
            <a:r>
              <a:rPr lang="fr-FR" dirty="0" smtClean="0">
                <a:solidFill>
                  <a:schemeClr val="accent6"/>
                </a:solidFill>
              </a:rPr>
              <a:t> – LAGNY SUR MARNE 77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50471" y="2025570"/>
            <a:ext cx="119142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Des informations sont disponibles sur le site du lycée : </a:t>
            </a:r>
          </a:p>
          <a:p>
            <a:pPr algn="ctr"/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  <a:hlinkClick r:id="rId2"/>
              </a:rPr>
              <a:t>www.lyceevandongen.fr</a:t>
            </a:r>
            <a:endParaRPr lang="en-GB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sz="3600" dirty="0"/>
          </a:p>
          <a:p>
            <a:pPr algn="ctr"/>
            <a:endParaRPr lang="fr-FR" sz="3600" dirty="0" smtClean="0"/>
          </a:p>
          <a:p>
            <a:pPr algn="ctr"/>
            <a:endParaRPr lang="fr-FR" sz="3600" dirty="0"/>
          </a:p>
          <a:p>
            <a:pPr algn="ctr"/>
            <a:endParaRPr lang="en-GB" sz="3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111" y="3536960"/>
            <a:ext cx="4664598" cy="262794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7708">
            <a:off x="761158" y="3585652"/>
            <a:ext cx="3509899" cy="289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9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À bande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 de couleurs</Template>
  <TotalTime>575</TotalTime>
  <Words>900</Words>
  <Application>Microsoft Office PowerPoint</Application>
  <PresentationFormat>Grand écran</PresentationFormat>
  <Paragraphs>170</Paragraphs>
  <Slides>15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Corbel</vt:lpstr>
      <vt:lpstr>Open Sans</vt:lpstr>
      <vt:lpstr>Oswald</vt:lpstr>
      <vt:lpstr>Raleway</vt:lpstr>
      <vt:lpstr>Wingdings</vt:lpstr>
      <vt:lpstr>À bandes</vt:lpstr>
      <vt:lpstr>Baccalauréat   Sciences et Technologies de la Santé et du Social   -2021- </vt:lpstr>
      <vt:lpstr>Bac ST2S - 2021</vt:lpstr>
      <vt:lpstr>Quels élèves ?</vt:lpstr>
      <vt:lpstr>Par une approche technologique, la formation en sciences et techniques sanitaires et sociales développe des compétences transversales que sont :   </vt:lpstr>
      <vt:lpstr>Quelle organisation ?</vt:lpstr>
      <vt:lpstr>HORAIRES DU TRONC COMMUN EN CLASSE DE PREMIERE ET DE TERMINALE</vt:lpstr>
      <vt:lpstr>hORAIRES DES SPECIALITES EN CLASSE DE  PREMIERE ET DE TERMINALE </vt:lpstr>
      <vt:lpstr>Quelles épreuves ?</vt:lpstr>
      <vt:lpstr>Epreuves en classe de PREMIERE ST2S</vt:lpstr>
      <vt:lpstr>Epreuves en classe de TERMINALE ST2S</vt:lpstr>
      <vt:lpstr>Quelles études ?</vt:lpstr>
      <vt:lpstr>Présentation PowerPoint</vt:lpstr>
      <vt:lpstr>Présentation PowerPoint</vt:lpstr>
      <vt:lpstr>Bac 2021 : INSCRIPTION PAR PARCOURS SUP</vt:lpstr>
      <vt:lpstr>Lycée van dongen – LAGNY SUR MARNE 77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Baccalauréat   Sciences et Technologies de la Santé et du Social   -2021-</dc:title>
  <dc:creator>Céline</dc:creator>
  <cp:lastModifiedBy>Céline</cp:lastModifiedBy>
  <cp:revision>48</cp:revision>
  <dcterms:created xsi:type="dcterms:W3CDTF">2019-01-22T17:43:13Z</dcterms:created>
  <dcterms:modified xsi:type="dcterms:W3CDTF">2020-02-24T11:51:41Z</dcterms:modified>
  <cp:contentStatus/>
</cp:coreProperties>
</file>