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83" r:id="rId2"/>
    <p:sldId id="287" r:id="rId3"/>
    <p:sldId id="284" r:id="rId4"/>
    <p:sldId id="288" r:id="rId5"/>
    <p:sldId id="290" r:id="rId6"/>
    <p:sldId id="289" r:id="rId7"/>
    <p:sldId id="300" r:id="rId8"/>
    <p:sldId id="294" r:id="rId9"/>
    <p:sldId id="296" r:id="rId10"/>
    <p:sldId id="286" r:id="rId11"/>
    <p:sldId id="291" r:id="rId12"/>
    <p:sldId id="292" r:id="rId13"/>
    <p:sldId id="285" r:id="rId14"/>
    <p:sldId id="299" r:id="rId15"/>
    <p:sldId id="297" r:id="rId16"/>
    <p:sldId id="298" r:id="rId17"/>
    <p:sldId id="293" r:id="rId18"/>
    <p:sldId id="282" r:id="rId19"/>
  </p:sldIdLst>
  <p:sldSz cx="12192000" cy="6858000"/>
  <p:notesSz cx="6797675" cy="9926638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envenue" id="{E75E278A-FF0E-49A4-B170-79828D63BBAD}">
          <p14:sldIdLst>
            <p14:sldId id="283"/>
            <p14:sldId id="287"/>
            <p14:sldId id="284"/>
            <p14:sldId id="288"/>
            <p14:sldId id="290"/>
            <p14:sldId id="289"/>
            <p14:sldId id="300"/>
            <p14:sldId id="294"/>
            <p14:sldId id="296"/>
            <p14:sldId id="286"/>
            <p14:sldId id="291"/>
            <p14:sldId id="292"/>
            <p14:sldId id="285"/>
            <p14:sldId id="299"/>
            <p14:sldId id="297"/>
            <p14:sldId id="298"/>
            <p14:sldId id="293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462F"/>
    <a:srgbClr val="D24726"/>
    <a:srgbClr val="404040"/>
    <a:srgbClr val="FF9B45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14" autoAdjust="0"/>
  </p:normalViewPr>
  <p:slideViewPr>
    <p:cSldViewPr snapToGrid="0">
      <p:cViewPr varScale="1">
        <p:scale>
          <a:sx n="103" d="100"/>
          <a:sy n="103" d="100"/>
        </p:scale>
        <p:origin x="138" y="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04" y="-3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3B9F70-C9FE-45FE-8BA2-11B9BDB0807C}" type="datetime1">
              <a:rPr lang="fr-FR" smtClean="0"/>
              <a:t>26/11/2020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22DDE82-2D54-4AB2-8114-EB06BAB63866}" type="datetime1">
              <a:rPr lang="fr-FR" noProof="0" smtClean="0"/>
              <a:t>26/11/2020</a:t>
            </a:fld>
            <a:endParaRPr lang="fr-FR" noProof="0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r>
              <a:rPr lang="en-US" noProof="0" dirty="0"/>
              <a:t>+</a:t>
            </a:r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 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 dirty="0"/>
              <a:t>En mode Diaporama, sélectionnez les flèches pour visiter les liens.</a:t>
            </a:r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 dirty="0"/>
          </a:p>
        </p:txBody>
      </p:sp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fr-FR" sz="1800" noProof="0" dirty="0"/>
          </a:p>
        </p:txBody>
      </p:sp>
      <p:cxnSp>
        <p:nvCxnSpPr>
          <p:cNvPr id="12" name="Connecteur droit 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Modifier les styles du texte du masque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Deuxième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Troisième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Quatrième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6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4F100C82-D502-454B-9D54-D5DEB14EB94C}" type="datetime1">
              <a:rPr lang="fr-FR" noProof="0" smtClean="0"/>
              <a:t>26/11/2020</a:t>
            </a:fld>
            <a:endParaRPr lang="fr-FR" noProof="0" dirty="0"/>
          </a:p>
        </p:txBody>
      </p:sp>
      <p:sp>
        <p:nvSpPr>
          <p:cNvPr id="7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Modifier les styles du texte du masque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Deuxième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Troisième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Quatrième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fr-FR" sz="1800" noProof="0" dirty="0"/>
          </a:p>
        </p:txBody>
      </p:sp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Deuxième niveau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Troisième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Quatrième niveau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E4A3FCC-7018-480A-9973-FBF3BF4CEEDD}" type="datetime1">
              <a:rPr lang="fr-FR" noProof="0" smtClean="0"/>
              <a:t>26/11/2020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cxnSp>
        <p:nvCxnSpPr>
          <p:cNvPr id="8" name="Connecteur droit 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WkD8DI0-TQ" TargetMode="Externa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go.microsoft.com/fwlink/?LinkId=617172" TargetMode="Externa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_ijItVU6AGE" TargetMode="External"/><Relationship Id="rId6" Type="http://schemas.openxmlformats.org/officeDocument/2006/relationships/hyperlink" Target="https://support.office.com/fr-fr/article/Formation-sur-PowerPoint-40e8c930-cb0b-40d8-82c4-bd53d3398787?omkt=fr-FR&amp;ui=fr-FR&amp;rs=fr-FR&amp;ad=FR" TargetMode="External"/><Relationship Id="rId5" Type="http://schemas.openxmlformats.org/officeDocument/2006/relationships/hyperlink" Target="https://www.gouvernement.fr/reagir-attaque-terroriste" TargetMode="External"/><Relationship Id="rId4" Type="http://schemas.openxmlformats.org/officeDocument/2006/relationships/hyperlink" Target="https://www.youtube.com/watch?v=_ijItVU6AGE&amp;feature=emb_logo" TargetMode="External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6145" y="1054885"/>
            <a:ext cx="11257927" cy="640080"/>
          </a:xfrm>
        </p:spPr>
        <p:txBody>
          <a:bodyPr>
            <a:noAutofit/>
          </a:bodyPr>
          <a:lstStyle/>
          <a:p>
            <a:r>
              <a:rPr lang="fr-FR" sz="4800" b="1" dirty="0" smtClean="0">
                <a:solidFill>
                  <a:schemeClr val="bg1"/>
                </a:solidFill>
                <a:latin typeface="+mn-lt"/>
              </a:rPr>
              <a:t>BIENVENUE AU LYCEE VAN DONGEN</a:t>
            </a:r>
            <a:endParaRPr lang="fr-FR" sz="4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4187" y="2130328"/>
            <a:ext cx="4559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</a:rPr>
              <a:t>La sécurité au lycée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401" y="3315141"/>
            <a:ext cx="5442671" cy="29648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48700" y="5717139"/>
            <a:ext cx="3156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</a:rPr>
              <a:t>Rentrée 2020</a:t>
            </a:r>
          </a:p>
        </p:txBody>
      </p:sp>
    </p:spTree>
    <p:extLst>
      <p:ext uri="{BB962C8B-B14F-4D97-AF65-F5344CB8AC3E}">
        <p14:creationId xmlns:p14="http://schemas.microsoft.com/office/powerpoint/2010/main" val="344428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349368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Quels protocoles pour quels types de risques au lycée?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1012570" y="1589016"/>
            <a:ext cx="5596048" cy="421326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fr-FR" sz="2400" dirty="0" smtClean="0"/>
              <a:t>L’évacuation incendie</a:t>
            </a:r>
          </a:p>
          <a:p>
            <a:pPr>
              <a:spcAft>
                <a:spcPts val="600"/>
              </a:spcAft>
            </a:pPr>
            <a:endParaRPr lang="fr-FR" sz="2400" dirty="0" smtClean="0"/>
          </a:p>
          <a:p>
            <a:pPr>
              <a:spcAft>
                <a:spcPts val="600"/>
              </a:spcAft>
            </a:pPr>
            <a:r>
              <a:rPr lang="fr-FR" sz="2400" dirty="0" smtClean="0"/>
              <a:t>La mise en sureté « risques majeurs »</a:t>
            </a:r>
          </a:p>
          <a:p>
            <a:pPr>
              <a:spcAft>
                <a:spcPts val="600"/>
              </a:spcAft>
            </a:pPr>
            <a:endParaRPr lang="fr-FR" sz="2400" dirty="0" smtClean="0"/>
          </a:p>
          <a:p>
            <a:pPr>
              <a:spcAft>
                <a:spcPts val="600"/>
              </a:spcAft>
            </a:pPr>
            <a:r>
              <a:rPr lang="fr-FR" sz="2400" dirty="0" smtClean="0"/>
              <a:t>La mise en sureté « menaces majeures »</a:t>
            </a:r>
            <a:endParaRPr lang="fr-FR" sz="2400" dirty="0"/>
          </a:p>
        </p:txBody>
      </p:sp>
      <p:grpSp>
        <p:nvGrpSpPr>
          <p:cNvPr id="6" name="Groupe 5" descr="Petit cercle contenant le chiffre 1 pour indiquer la première étape"/>
          <p:cNvGrpSpPr/>
          <p:nvPr/>
        </p:nvGrpSpPr>
        <p:grpSpPr bwMode="blackWhite">
          <a:xfrm>
            <a:off x="426231" y="1730014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8" name="Zone de texte 19" descr="Chiffre 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grpSp>
        <p:nvGrpSpPr>
          <p:cNvPr id="9" name="Groupe 32" descr="Petit cercle contenant le chiffre 2 pour indiquer la deuxième étape"/>
          <p:cNvGrpSpPr/>
          <p:nvPr/>
        </p:nvGrpSpPr>
        <p:grpSpPr bwMode="blackWhite">
          <a:xfrm>
            <a:off x="414778" y="3194739"/>
            <a:ext cx="558179" cy="409838"/>
            <a:chOff x="6953426" y="711274"/>
            <a:chExt cx="558179" cy="409838"/>
          </a:xfrm>
        </p:grpSpPr>
        <p:sp>
          <p:nvSpPr>
            <p:cNvPr id="10" name="Ellipse 33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1" name="Zone de texte 34" descr="Chiffre 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2" name="Groupe 11" descr="Petit cercle contenant le chiffre 3 pour indiquer la troisième étape"/>
          <p:cNvGrpSpPr/>
          <p:nvPr/>
        </p:nvGrpSpPr>
        <p:grpSpPr bwMode="blackWhite">
          <a:xfrm>
            <a:off x="434584" y="4704692"/>
            <a:ext cx="558179" cy="409838"/>
            <a:chOff x="6961779" y="711274"/>
            <a:chExt cx="558179" cy="409838"/>
          </a:xfrm>
        </p:grpSpPr>
        <p:sp>
          <p:nvSpPr>
            <p:cNvPr id="13" name="Ellipse 23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4" name="Zone de texte 29" descr="Chiffre 3"/>
            <p:cNvSpPr txBox="1">
              <a:spLocks noChangeAspect="1"/>
            </p:cNvSpPr>
            <p:nvPr/>
          </p:nvSpPr>
          <p:spPr bwMode="blackWhite">
            <a:xfrm>
              <a:off x="6961779" y="751780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770021" y="5727469"/>
            <a:ext cx="10229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solidFill>
                  <a:srgbClr val="DD462F"/>
                </a:solidFill>
              </a:rPr>
              <a:t>3 exercices obligatoires dans l’année scolaire</a:t>
            </a:r>
            <a:endParaRPr lang="fr-FR" sz="4000" dirty="0">
              <a:solidFill>
                <a:srgbClr val="DD462F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321" y="1464109"/>
            <a:ext cx="485775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332" y="921050"/>
            <a:ext cx="6876288" cy="640080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L’EVACUATION INCENDIE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8138991" cy="3977640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En cas de risque incendie, une alarme retentit : il faut procéder immédiatement à l’évacuation rapide et en bon ordre de la totalité des occupants des bâtiments concernés</a:t>
            </a:r>
            <a:endParaRPr lang="fr-FR" sz="2800" dirty="0" smtClean="0"/>
          </a:p>
          <a:p>
            <a:r>
              <a:rPr lang="fr-FR" dirty="0" smtClean="0"/>
              <a:t>Ecouter :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294" y="3711631"/>
            <a:ext cx="2942706" cy="2942706"/>
          </a:xfrm>
          <a:prstGeom prst="rect">
            <a:avLst/>
          </a:prstGeom>
        </p:spPr>
      </p:pic>
      <p:pic>
        <p:nvPicPr>
          <p:cNvPr id="6" name="Alarme incendi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42160" y="54683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7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Les consignes d’évacuation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5212911" cy="5015068"/>
          </a:xfrm>
        </p:spPr>
        <p:txBody>
          <a:bodyPr>
            <a:normAutofit lnSpcReduction="10000"/>
          </a:bodyPr>
          <a:lstStyle/>
          <a:p>
            <a:r>
              <a:rPr lang="fr-FR" sz="1600" dirty="0" smtClean="0"/>
              <a:t>Les consignes d’évacuation sont affichées dans toutes les salles de classes à proximité des sorties et dans les parties communes de l’établissement (1)</a:t>
            </a:r>
          </a:p>
          <a:p>
            <a:r>
              <a:rPr lang="fr-FR" sz="1600" dirty="0" smtClean="0"/>
              <a:t>Des plans d’évacuation sont également disponibles dans les couloirs (2)</a:t>
            </a:r>
          </a:p>
          <a:p>
            <a:r>
              <a:rPr lang="fr-FR" sz="1600" dirty="0" smtClean="0"/>
              <a:t>L’évacuation se fait par les sorties de secours en direction de la cour de récréation (3)</a:t>
            </a:r>
          </a:p>
          <a:p>
            <a:r>
              <a:rPr lang="fr-FR" sz="1600" dirty="0" smtClean="0"/>
              <a:t>Une fois fermées, il ne faut pas rouvrir les portes coupe-feu (4)</a:t>
            </a:r>
          </a:p>
          <a:p>
            <a:pPr algn="ctr"/>
            <a:r>
              <a:rPr lang="fr-FR" sz="1600" b="1" dirty="0" smtClean="0">
                <a:solidFill>
                  <a:srgbClr val="DD462F"/>
                </a:solidFill>
              </a:rPr>
              <a:t>L’utilisation des ascenseurs est interdite (5)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383" y="1241738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081" y="1241738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208" y="4080676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92" y="4080676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24" y="4080676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7" y="5523530"/>
            <a:ext cx="540000" cy="5400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704509" y="1260587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1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857748" y="1250942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2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961299" y="4147875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3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987440" y="4147875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4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0115498" y="4147875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5</a:t>
            </a:r>
            <a:endParaRPr lang="fr-FR" dirty="0">
              <a:solidFill>
                <a:srgbClr val="DD46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31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Les personnes à mobilité réduite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21207" y="1476756"/>
            <a:ext cx="4416552" cy="4711588"/>
          </a:xfrm>
        </p:spPr>
        <p:txBody>
          <a:bodyPr>
            <a:normAutofit/>
          </a:bodyPr>
          <a:lstStyle/>
          <a:p>
            <a:r>
              <a:rPr lang="fr-FR" sz="1600" dirty="0"/>
              <a:t>Pour les personnes à mobilité réduite des espaces d’attente sont disponibles sur les </a:t>
            </a:r>
            <a:r>
              <a:rPr lang="fr-FR" sz="1600" dirty="0" smtClean="0"/>
              <a:t>plateformes </a:t>
            </a:r>
            <a:r>
              <a:rPr lang="fr-FR" sz="1600" dirty="0"/>
              <a:t>des escaliers de </a:t>
            </a:r>
            <a:r>
              <a:rPr lang="fr-FR" sz="1600" dirty="0" smtClean="0"/>
              <a:t>secours aux 1</a:t>
            </a:r>
            <a:r>
              <a:rPr lang="fr-FR" sz="1600" baseline="30000" dirty="0" smtClean="0"/>
              <a:t>er</a:t>
            </a:r>
            <a:r>
              <a:rPr lang="fr-FR" sz="1600" dirty="0" smtClean="0"/>
              <a:t> et 2èmes étages de chaque bâtiment en attendant la prise en charge par les secours</a:t>
            </a:r>
          </a:p>
          <a:p>
            <a:endParaRPr lang="fr-FR" sz="1600" b="1" dirty="0" smtClean="0">
              <a:solidFill>
                <a:srgbClr val="DD462F"/>
              </a:solidFill>
            </a:endParaRPr>
          </a:p>
          <a:p>
            <a:endParaRPr lang="fr-FR" sz="1600" b="1" dirty="0" smtClean="0">
              <a:solidFill>
                <a:srgbClr val="DD462F"/>
              </a:solidFill>
            </a:endParaRPr>
          </a:p>
          <a:p>
            <a:pPr algn="ctr"/>
            <a:r>
              <a:rPr lang="fr-FR" sz="1600" b="1" dirty="0" smtClean="0">
                <a:solidFill>
                  <a:srgbClr val="DD462F"/>
                </a:solidFill>
              </a:rPr>
              <a:t>Un protocole individuel mis en place en début d’année scolaire avec les élèves concernés fixera les conditions d’évacuation</a:t>
            </a:r>
            <a:endParaRPr lang="fr-FR" sz="1600" b="1" dirty="0">
              <a:solidFill>
                <a:srgbClr val="DD462F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919" y="1492550"/>
            <a:ext cx="6240000" cy="468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977" y="3445278"/>
            <a:ext cx="1440000" cy="1440000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6833061" y="2801772"/>
            <a:ext cx="1280160" cy="103077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8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03" y="4063680"/>
            <a:ext cx="3710959" cy="2520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52924" y="1869627"/>
            <a:ext cx="3360000" cy="2520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83" y="1435608"/>
            <a:ext cx="3360000" cy="2520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496" y="450059"/>
            <a:ext cx="6877119" cy="640080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Le rassemblement dans la cour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51480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sz="1400" dirty="0"/>
              <a:t>Le rassemblement se fait par groupe-classe avec l’enseignant sur un point </a:t>
            </a:r>
            <a:r>
              <a:rPr lang="fr-FR" sz="1400" dirty="0" smtClean="0"/>
              <a:t>dédié (1)</a:t>
            </a:r>
          </a:p>
          <a:p>
            <a:pPr>
              <a:spcBef>
                <a:spcPts val="0"/>
              </a:spcBef>
            </a:pPr>
            <a:r>
              <a:rPr lang="fr-FR" sz="1400" dirty="0" smtClean="0"/>
              <a:t>Les repères seront placés au sol dans la cour à proximité du bâtiment évacué (2)</a:t>
            </a:r>
          </a:p>
          <a:p>
            <a:pPr>
              <a:spcBef>
                <a:spcPts val="0"/>
              </a:spcBef>
            </a:pPr>
            <a:r>
              <a:rPr lang="fr-FR" sz="1400" dirty="0" smtClean="0"/>
              <a:t>L’appel sera effectué par l’enseignant : informez le au plus tôt de toute absence d’un camarade sur le point de rassemblement</a:t>
            </a:r>
          </a:p>
          <a:p>
            <a:pPr algn="ctr">
              <a:spcBef>
                <a:spcPts val="0"/>
              </a:spcBef>
            </a:pPr>
            <a:r>
              <a:rPr lang="fr-FR" sz="1400" b="1" dirty="0" smtClean="0"/>
              <a:t>Les élèves présents dans le lycée dans les parties communes (CDI, </a:t>
            </a:r>
            <a:r>
              <a:rPr lang="fr-FR" sz="1400" b="1" dirty="0"/>
              <a:t>r</a:t>
            </a:r>
            <a:r>
              <a:rPr lang="fr-FR" sz="1400" b="1" dirty="0" smtClean="0"/>
              <a:t>éfectoire,…) doivent spontanément se rendre sur l’emplacement commun</a:t>
            </a:r>
            <a:endParaRPr lang="fr-FR" sz="1400" b="1" dirty="0"/>
          </a:p>
          <a:p>
            <a:pPr>
              <a:spcBef>
                <a:spcPts val="0"/>
              </a:spcBef>
            </a:pPr>
            <a:r>
              <a:rPr lang="fr-FR" sz="1400" b="1" u="sng" dirty="0" smtClean="0">
                <a:solidFill>
                  <a:srgbClr val="DD462F"/>
                </a:solidFill>
              </a:rPr>
              <a:t>Attention</a:t>
            </a:r>
            <a:r>
              <a:rPr lang="fr-FR" sz="1400" b="1" u="sng" dirty="0" smtClean="0"/>
              <a:t> </a:t>
            </a:r>
            <a:r>
              <a:rPr lang="fr-FR" sz="1400" dirty="0" smtClean="0"/>
              <a:t>:  </a:t>
            </a:r>
            <a:r>
              <a:rPr lang="fr-FR" sz="1400" dirty="0"/>
              <a:t>cette année le marquage au sol se fait par salle de </a:t>
            </a:r>
            <a:r>
              <a:rPr lang="fr-FR" sz="1400" dirty="0" smtClean="0"/>
              <a:t>classe (A001, E102, …) </a:t>
            </a:r>
            <a:r>
              <a:rPr lang="fr-FR" sz="1400" dirty="0"/>
              <a:t>et non plus par </a:t>
            </a:r>
            <a:r>
              <a:rPr lang="fr-FR" sz="1400" dirty="0" smtClean="0"/>
              <a:t>niveau (2.1, 1VDG2, TS3, …)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5621066" y="4363571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1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483171" y="4130430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2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555641" y="1449627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2</a:t>
            </a:r>
            <a:endParaRPr lang="fr-FR" dirty="0">
              <a:solidFill>
                <a:srgbClr val="DD462F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61" y="4427523"/>
            <a:ext cx="540000" cy="5400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 rot="20678448">
            <a:off x="5544589" y="5203767"/>
            <a:ext cx="2448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D24726"/>
                </a:solidFill>
              </a:rPr>
              <a:t>N’hésitez pas à procéder à un repérage dans la cour</a:t>
            </a:r>
            <a:endParaRPr lang="fr-FR" b="1" dirty="0">
              <a:solidFill>
                <a:srgbClr val="D24726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 rot="20775786">
            <a:off x="5557114" y="5089350"/>
            <a:ext cx="2522140" cy="1379913"/>
          </a:xfrm>
          <a:prstGeom prst="ellipse">
            <a:avLst/>
          </a:prstGeom>
          <a:noFill/>
          <a:ln w="28575">
            <a:solidFill>
              <a:srgbClr val="DD46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3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L’utilisation d’un extincteur</a:t>
            </a:r>
            <a:endParaRPr lang="fr-FR" b="1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6" y="1388447"/>
            <a:ext cx="2010635" cy="5021684"/>
          </a:xfrm>
        </p:spPr>
      </p:pic>
      <p:sp>
        <p:nvSpPr>
          <p:cNvPr id="6" name="ZoneTexte 5"/>
          <p:cNvSpPr txBox="1"/>
          <p:nvPr/>
        </p:nvSpPr>
        <p:spPr>
          <a:xfrm>
            <a:off x="3740221" y="2391471"/>
            <a:ext cx="47297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D24726"/>
                </a:solidFill>
              </a:rPr>
              <a:t>En dernier recours, </a:t>
            </a:r>
          </a:p>
          <a:p>
            <a:pPr algn="ctr"/>
            <a:r>
              <a:rPr lang="fr-FR" sz="2400" dirty="0" smtClean="0">
                <a:solidFill>
                  <a:srgbClr val="D24726"/>
                </a:solidFill>
              </a:rPr>
              <a:t>en l’absence d’adultes sur la zone </a:t>
            </a:r>
          </a:p>
          <a:p>
            <a:pPr algn="ctr"/>
            <a:r>
              <a:rPr lang="fr-FR" sz="2400" dirty="0" smtClean="0">
                <a:solidFill>
                  <a:srgbClr val="D24726"/>
                </a:solidFill>
              </a:rPr>
              <a:t>et en cas de danger immédiat, </a:t>
            </a:r>
          </a:p>
          <a:p>
            <a:pPr algn="ctr"/>
            <a:r>
              <a:rPr lang="fr-FR" sz="2400" dirty="0" smtClean="0">
                <a:solidFill>
                  <a:srgbClr val="D24726"/>
                </a:solidFill>
              </a:rPr>
              <a:t>vous pouvez utiliser les extincteurs présents dans l’établissement</a:t>
            </a:r>
            <a:endParaRPr lang="fr-FR" sz="2400" dirty="0">
              <a:solidFill>
                <a:srgbClr val="D24726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629793" y="1941565"/>
            <a:ext cx="4906655" cy="3208135"/>
          </a:xfrm>
          <a:prstGeom prst="ellipse">
            <a:avLst/>
          </a:prstGeom>
          <a:noFill/>
          <a:ln w="28575">
            <a:solidFill>
              <a:srgbClr val="DD46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401" y="1388447"/>
            <a:ext cx="2051975" cy="512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4458" y="623454"/>
            <a:ext cx="11241301" cy="1245247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RISQUE MAJEUR ou MENACE MAJEURE : </a:t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Quelle posture adopter?</a:t>
            </a:r>
            <a:endParaRPr lang="fr-FR" dirty="0">
              <a:latin typeface="+mn-lt"/>
            </a:endParaRPr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443" y="2787288"/>
            <a:ext cx="3789652" cy="3789652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713" y="2376883"/>
            <a:ext cx="3532237" cy="43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5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5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499" y="279316"/>
            <a:ext cx="9119639" cy="6442178"/>
          </a:xfrm>
        </p:spPr>
      </p:pic>
      <p:sp>
        <p:nvSpPr>
          <p:cNvPr id="5" name="ZoneTexte 4"/>
          <p:cNvSpPr txBox="1"/>
          <p:nvPr/>
        </p:nvSpPr>
        <p:spPr>
          <a:xfrm>
            <a:off x="332509" y="1512916"/>
            <a:ext cx="23441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tout premier lieu il convient de se familiariser avec les réponses attendues pour chacun des risques ou des menaces potentiels : </a:t>
            </a:r>
          </a:p>
          <a:p>
            <a:endParaRPr lang="fr-FR" dirty="0"/>
          </a:p>
          <a:p>
            <a:r>
              <a:rPr lang="fr-FR" dirty="0" smtClean="0"/>
              <a:t>- Se mettre à l’abri</a:t>
            </a:r>
          </a:p>
          <a:p>
            <a:r>
              <a:rPr lang="fr-FR" dirty="0" smtClean="0"/>
              <a:t>- Confiner</a:t>
            </a:r>
          </a:p>
          <a:p>
            <a:r>
              <a:rPr lang="fr-FR" dirty="0" smtClean="0"/>
              <a:t>- Evacuer</a:t>
            </a:r>
          </a:p>
          <a:p>
            <a:r>
              <a:rPr lang="fr-FR" dirty="0" smtClean="0"/>
              <a:t>- Ou fuir/se cacher…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57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496" y="929363"/>
            <a:ext cx="10958668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LA MISE EN SURETE FACE AUX RISQUES MAJEURS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7407471" cy="3977640"/>
          </a:xfrm>
        </p:spPr>
        <p:txBody>
          <a:bodyPr/>
          <a:lstStyle/>
          <a:p>
            <a:r>
              <a:rPr lang="fr-FR" b="1" dirty="0"/>
              <a:t>En cas de risque </a:t>
            </a:r>
            <a:r>
              <a:rPr lang="fr-FR" b="1" dirty="0" smtClean="0"/>
              <a:t>naturel ou technologique, un signal national d’alerte retentit </a:t>
            </a:r>
            <a:r>
              <a:rPr lang="fr-FR" b="1" dirty="0"/>
              <a:t>: il </a:t>
            </a:r>
            <a:r>
              <a:rPr lang="fr-FR" b="1" dirty="0" smtClean="0"/>
              <a:t>annonce l’approche ou la présence d’un danger (nuage toxique, tempête,…)</a:t>
            </a:r>
          </a:p>
          <a:p>
            <a:r>
              <a:rPr lang="fr-FR" dirty="0" smtClean="0"/>
              <a:t>Ecouter :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44" y="3198142"/>
            <a:ext cx="3621232" cy="2701996"/>
          </a:xfrm>
          <a:prstGeom prst="rect">
            <a:avLst/>
          </a:prstGeom>
        </p:spPr>
      </p:pic>
      <p:pic>
        <p:nvPicPr>
          <p:cNvPr id="6" name="signal-national-daler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8955" y="46097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5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099986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La mise à l’abri ou le confinement au lycée Van </a:t>
            </a:r>
            <a:r>
              <a:rPr lang="fr-FR" dirty="0" err="1" smtClean="0">
                <a:latin typeface="+mn-lt"/>
              </a:rPr>
              <a:t>Dongen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11272890" cy="4998443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</a:pPr>
            <a:r>
              <a:rPr lang="fr-FR" sz="2400" dirty="0" smtClean="0"/>
              <a:t>Les risques identifiés au lycée Van </a:t>
            </a:r>
            <a:r>
              <a:rPr lang="fr-FR" sz="2400" dirty="0" err="1" smtClean="0"/>
              <a:t>Dongen</a:t>
            </a:r>
            <a:r>
              <a:rPr lang="fr-FR" sz="2400" dirty="0" smtClean="0"/>
              <a:t> sont les suivants : </a:t>
            </a:r>
          </a:p>
          <a:p>
            <a:pPr>
              <a:spcBef>
                <a:spcPts val="0"/>
              </a:spcBef>
            </a:pPr>
            <a:r>
              <a:rPr lang="fr-FR" sz="2400" dirty="0" smtClean="0"/>
              <a:t>- Tempêtes</a:t>
            </a:r>
          </a:p>
          <a:p>
            <a:pPr>
              <a:spcBef>
                <a:spcPts val="0"/>
              </a:spcBef>
            </a:pPr>
            <a:r>
              <a:rPr lang="fr-FR" sz="2400" dirty="0" smtClean="0"/>
              <a:t>- Risques sociétaux</a:t>
            </a:r>
          </a:p>
          <a:p>
            <a:pPr>
              <a:spcBef>
                <a:spcPts val="0"/>
              </a:spcBef>
            </a:pPr>
            <a:r>
              <a:rPr lang="fr-FR" sz="2400" dirty="0" smtClean="0"/>
              <a:t>- Risques liés au Transport </a:t>
            </a:r>
            <a:r>
              <a:rPr lang="fr-FR" sz="2400" dirty="0"/>
              <a:t>(fluvial, routier et </a:t>
            </a:r>
            <a:r>
              <a:rPr lang="fr-FR" sz="2400" dirty="0" smtClean="0"/>
              <a:t>ferré) de Matières Dangereuses à proximité</a:t>
            </a:r>
            <a:endParaRPr lang="fr-FR" sz="2400" dirty="0"/>
          </a:p>
          <a:p>
            <a:pPr>
              <a:spcBef>
                <a:spcPts val="0"/>
              </a:spcBef>
            </a:pPr>
            <a:r>
              <a:rPr lang="fr-FR" sz="2400" dirty="0" smtClean="0"/>
              <a:t>- Risque chimique lié au stockage de produit chimique au centre aquatique à proximité</a:t>
            </a:r>
          </a:p>
          <a:p>
            <a:pPr>
              <a:spcBef>
                <a:spcPts val="0"/>
              </a:spcBef>
            </a:pPr>
            <a:r>
              <a:rPr lang="fr-FR" sz="2400" dirty="0" smtClean="0"/>
              <a:t>- Mouvements de terrain (cavités souterraines au niveau de la commune</a:t>
            </a:r>
            <a:r>
              <a:rPr lang="fr-FR" sz="2400" dirty="0" smtClean="0"/>
              <a:t>)</a:t>
            </a:r>
            <a:endParaRPr lang="fr-FR" sz="2400" b="1" dirty="0"/>
          </a:p>
          <a:p>
            <a:pPr algn="ctr">
              <a:spcBef>
                <a:spcPts val="0"/>
              </a:spcBef>
            </a:pPr>
            <a:r>
              <a:rPr lang="fr-FR" sz="2400" b="1" dirty="0" smtClean="0">
                <a:solidFill>
                  <a:srgbClr val="DD462F"/>
                </a:solidFill>
              </a:rPr>
              <a:t>Le </a:t>
            </a:r>
            <a:r>
              <a:rPr lang="fr-FR" sz="2400" b="1" dirty="0">
                <a:solidFill>
                  <a:srgbClr val="DD462F"/>
                </a:solidFill>
              </a:rPr>
              <a:t>lycée dispose de son propre signal d’alerte impliquant </a:t>
            </a:r>
            <a:r>
              <a:rPr lang="fr-FR" sz="2400" b="1" dirty="0" smtClean="0">
                <a:solidFill>
                  <a:srgbClr val="DD462F"/>
                </a:solidFill>
              </a:rPr>
              <a:t>: </a:t>
            </a:r>
          </a:p>
          <a:p>
            <a:pPr algn="ctr">
              <a:spcBef>
                <a:spcPts val="0"/>
              </a:spcBef>
            </a:pPr>
            <a:r>
              <a:rPr lang="fr-FR" sz="2400" b="1" dirty="0" smtClean="0">
                <a:solidFill>
                  <a:srgbClr val="DD462F"/>
                </a:solidFill>
              </a:rPr>
              <a:t>la mise à l’abri des </a:t>
            </a:r>
            <a:r>
              <a:rPr lang="fr-FR" sz="2400" b="1" dirty="0">
                <a:solidFill>
                  <a:srgbClr val="DD462F"/>
                </a:solidFill>
              </a:rPr>
              <a:t>personnes </a:t>
            </a:r>
            <a:r>
              <a:rPr lang="fr-FR" sz="2400" b="1" dirty="0" smtClean="0">
                <a:solidFill>
                  <a:srgbClr val="DD462F"/>
                </a:solidFill>
              </a:rPr>
              <a:t>sur place </a:t>
            </a:r>
            <a:r>
              <a:rPr lang="fr-FR" sz="2400" b="1" u="sng" dirty="0" smtClean="0">
                <a:solidFill>
                  <a:srgbClr val="DD462F"/>
                </a:solidFill>
              </a:rPr>
              <a:t>ou</a:t>
            </a:r>
            <a:r>
              <a:rPr lang="fr-FR" sz="2400" b="1" dirty="0" smtClean="0">
                <a:solidFill>
                  <a:srgbClr val="DD462F"/>
                </a:solidFill>
              </a:rPr>
              <a:t> dans des espaces dédiés </a:t>
            </a:r>
            <a:r>
              <a:rPr lang="fr-FR" sz="2400" b="1" dirty="0" smtClean="0">
                <a:solidFill>
                  <a:srgbClr val="DD462F"/>
                </a:solidFill>
              </a:rPr>
              <a:t>selon les consignes</a:t>
            </a:r>
            <a:endParaRPr lang="fr-FR" sz="2400" dirty="0">
              <a:solidFill>
                <a:srgbClr val="DD462F"/>
              </a:solidFill>
            </a:endParaRPr>
          </a:p>
          <a:p>
            <a:endParaRPr lang="fr-FR" dirty="0"/>
          </a:p>
        </p:txBody>
      </p:sp>
      <p:pic>
        <p:nvPicPr>
          <p:cNvPr id="4" name="Alerte confinemen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08637" y="49250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2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Les espaces de confinement au lycée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1306140" cy="2296637"/>
          </a:xfrm>
        </p:spPr>
        <p:txBody>
          <a:bodyPr>
            <a:noAutofit/>
          </a:bodyPr>
          <a:lstStyle/>
          <a:p>
            <a:r>
              <a:rPr lang="fr-FR" sz="2000" dirty="0" smtClean="0"/>
              <a:t>En cas d’accident chimique ou radiologique, </a:t>
            </a:r>
            <a:r>
              <a:rPr lang="fr-FR" sz="2000" b="1" dirty="0" smtClean="0"/>
              <a:t>seules les salles de classes du Bâtiment E, la MDL et le réfectoire présentent toutes les conditions de confinement en toute sécurité</a:t>
            </a:r>
          </a:p>
          <a:p>
            <a:r>
              <a:rPr lang="fr-FR" sz="2000" dirty="0" smtClean="0"/>
              <a:t>	</a:t>
            </a:r>
            <a:r>
              <a:rPr lang="fr-FR" sz="2000" dirty="0" smtClean="0">
                <a:solidFill>
                  <a:schemeClr val="accent2"/>
                </a:solidFill>
              </a:rPr>
              <a:t>Un </a:t>
            </a:r>
            <a:r>
              <a:rPr lang="fr-FR" sz="2000" dirty="0" smtClean="0">
                <a:solidFill>
                  <a:schemeClr val="accent2"/>
                </a:solidFill>
              </a:rPr>
              <a:t>protocole prévoit le déplacement des personnes vers ces espaces avec une zone d’accueil dans le réfectoire avant répartition dans les différents espaces du Bâtiment </a:t>
            </a:r>
            <a:r>
              <a:rPr lang="fr-FR" sz="2000" dirty="0" smtClean="0">
                <a:solidFill>
                  <a:schemeClr val="accent2"/>
                </a:solidFill>
              </a:rPr>
              <a:t>E</a:t>
            </a:r>
            <a:endParaRPr lang="fr-FR" sz="2000" dirty="0" smtClean="0">
              <a:solidFill>
                <a:schemeClr val="accent2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829117" y="2771192"/>
            <a:ext cx="503853" cy="317241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43" y="3797701"/>
            <a:ext cx="2688435" cy="254025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191035" y="3665328"/>
            <a:ext cx="6783355" cy="2804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/>
              <a:t>Le matériel de mise en sureté ( trousse de secours, liste des élèves nécessitant une attention particulière, annuaire de crise, fiches individuelles d’observation, fiches de conduite à tenir en première urgence, liste des personnes ressources en matière de secours, PAI et ordonnances, eau, …) sera à disposition sur place</a:t>
            </a:r>
          </a:p>
        </p:txBody>
      </p:sp>
    </p:spTree>
    <p:extLst>
      <p:ext uri="{BB962C8B-B14F-4D97-AF65-F5344CB8AC3E}">
        <p14:creationId xmlns:p14="http://schemas.microsoft.com/office/powerpoint/2010/main" val="14484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331" y="929363"/>
            <a:ext cx="11291177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LA MISE EN SURETE FACE AUX MENACES MAJEURES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39495" y="2560320"/>
            <a:ext cx="11305371" cy="397764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b="1" dirty="0" smtClean="0"/>
              <a:t>ALARME / </a:t>
            </a:r>
            <a:r>
              <a:rPr lang="fr-FR" b="1" dirty="0" smtClean="0"/>
              <a:t>ALERTE</a:t>
            </a:r>
            <a:endParaRPr lang="fr-FR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solidFill>
                  <a:srgbClr val="FF0000"/>
                </a:solidFill>
              </a:rPr>
              <a:t>L’alarme</a:t>
            </a:r>
            <a:r>
              <a:rPr lang="fr-FR" b="1" dirty="0" smtClean="0"/>
              <a:t> a pour objectif de prévenir, lors d’un attentat ou d’une attaque armée, tous les personnels et les élèves présents dans </a:t>
            </a:r>
            <a:r>
              <a:rPr lang="fr-FR" b="1" dirty="0" smtClean="0"/>
              <a:t>l’établissement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solidFill>
                  <a:srgbClr val="FF0000"/>
                </a:solidFill>
              </a:rPr>
              <a:t>L’alerte</a:t>
            </a:r>
            <a:r>
              <a:rPr lang="fr-FR" b="1" dirty="0" smtClean="0"/>
              <a:t> </a:t>
            </a:r>
            <a:r>
              <a:rPr lang="fr-FR" b="1" dirty="0" smtClean="0"/>
              <a:t>permet d’avertir de l’existence d’un danger de telle sorte que les personnes concernées puissent prendre des dispositions </a:t>
            </a:r>
            <a:r>
              <a:rPr lang="fr-FR" b="1" dirty="0" smtClean="0"/>
              <a:t>particulières</a:t>
            </a:r>
            <a:endParaRPr lang="fr-FR" b="1" dirty="0" smtClean="0"/>
          </a:p>
          <a:p>
            <a:endParaRPr lang="fr-FR" b="1" dirty="0"/>
          </a:p>
          <a:p>
            <a:endParaRPr lang="fr-FR" dirty="0"/>
          </a:p>
        </p:txBody>
      </p:sp>
      <p:pic>
        <p:nvPicPr>
          <p:cNvPr id="4" name="Alarme anti intrus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82580" y="45729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5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131" y="1709575"/>
            <a:ext cx="4574374" cy="4859867"/>
          </a:xfrm>
          <a:prstGeom prst="rect">
            <a:avLst/>
          </a:prstGeom>
        </p:spPr>
      </p:pic>
      <p:pic>
        <p:nvPicPr>
          <p:cNvPr id="5" name="Espace réservé du contenu 4"/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7" y="1336964"/>
            <a:ext cx="3987800" cy="5232478"/>
          </a:xfrm>
        </p:spPr>
      </p:pic>
      <p:sp>
        <p:nvSpPr>
          <p:cNvPr id="7" name="Ellipse 6"/>
          <p:cNvSpPr/>
          <p:nvPr/>
        </p:nvSpPr>
        <p:spPr>
          <a:xfrm>
            <a:off x="4109411" y="2548352"/>
            <a:ext cx="3516284" cy="28097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108298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En cas d’attentat ou d’intrusion :  s’échapper ou se cacher?</a:t>
            </a:r>
            <a:endParaRPr lang="fr-FR" dirty="0"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783820" y="2839426"/>
            <a:ext cx="21674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En amont : connaissez les bonnes questions à vous poser…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137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10"/>
          <p:cNvSpPr/>
          <p:nvPr/>
        </p:nvSpPr>
        <p:spPr>
          <a:xfrm>
            <a:off x="4648200" y="2053244"/>
            <a:ext cx="7213918" cy="128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108298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En cas d’attentat ou d’intrusion :  s’échapper ou se cacher?</a:t>
            </a:r>
            <a:endParaRPr lang="fr-FR" dirty="0">
              <a:latin typeface="+mn-lt"/>
            </a:endParaRPr>
          </a:p>
        </p:txBody>
      </p:sp>
      <p:pic>
        <p:nvPicPr>
          <p:cNvPr id="4" name="MWkD8DI0-TQ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11533" y="4183518"/>
            <a:ext cx="4250585" cy="239095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6" y="1274625"/>
            <a:ext cx="3857105" cy="545619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648200" y="2212023"/>
            <a:ext cx="7213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Le jour J : Référez vous aux affichages dans les salles de classe et espaces communs… </a:t>
            </a:r>
            <a:endParaRPr lang="fr-FR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7713048" y="3814186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S’échapper ou se cacher en images :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33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La communication pendant l’incident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1306140" cy="5148072"/>
          </a:xfrm>
        </p:spPr>
        <p:txBody>
          <a:bodyPr>
            <a:normAutofit/>
          </a:bodyPr>
          <a:lstStyle/>
          <a:p>
            <a:r>
              <a:rPr lang="fr-FR" sz="2400" b="1" dirty="0"/>
              <a:t>Les informations relatives à la situation et les consignes à suivre pourront être communiquées par la cellule de crise via les haut </a:t>
            </a:r>
            <a:r>
              <a:rPr lang="fr-FR" sz="2400" b="1" dirty="0" smtClean="0"/>
              <a:t>parleurs </a:t>
            </a:r>
            <a:r>
              <a:rPr lang="fr-FR" sz="2400" b="1" dirty="0" smtClean="0"/>
              <a:t>à destination de tous</a:t>
            </a:r>
          </a:p>
          <a:p>
            <a:pPr algn="r"/>
            <a:r>
              <a:rPr lang="fr-FR" sz="2400" b="1" dirty="0" smtClean="0">
                <a:solidFill>
                  <a:srgbClr val="D24726"/>
                </a:solidFill>
              </a:rPr>
              <a:t>SOYEZ ATTENTIFS AUX ANNONCES MICRO</a:t>
            </a:r>
            <a:r>
              <a:rPr lang="fr-FR" sz="2400" dirty="0" smtClean="0">
                <a:solidFill>
                  <a:srgbClr val="D24726"/>
                </a:solidFill>
              </a:rPr>
              <a:t> </a:t>
            </a:r>
            <a:endParaRPr lang="fr-FR" sz="2400" dirty="0" smtClean="0">
              <a:solidFill>
                <a:srgbClr val="D24726"/>
              </a:solidFill>
            </a:endParaRPr>
          </a:p>
          <a:p>
            <a:endParaRPr lang="fr-FR" sz="2400" dirty="0" smtClean="0"/>
          </a:p>
          <a:p>
            <a:r>
              <a:rPr lang="fr-FR" sz="2400" dirty="0" smtClean="0"/>
              <a:t>L’ensemble </a:t>
            </a:r>
            <a:r>
              <a:rPr lang="fr-FR" sz="2400" dirty="0"/>
              <a:t>des personnels sera également en lien avec la cellule de crise via </a:t>
            </a:r>
            <a:r>
              <a:rPr lang="fr-FR" sz="2400" dirty="0" smtClean="0"/>
              <a:t>leurs téléphones mobiles </a:t>
            </a:r>
            <a:r>
              <a:rPr lang="fr-FR" sz="2400" dirty="0"/>
              <a:t>ou </a:t>
            </a:r>
            <a:r>
              <a:rPr lang="fr-FR" sz="2400" dirty="0" err="1"/>
              <a:t>Pronote</a:t>
            </a:r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31" y="2951755"/>
            <a:ext cx="2637842" cy="169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496" y="921050"/>
            <a:ext cx="6876288" cy="640080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LES EXERCICES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>
                <a:latin typeface="+mn-lt"/>
              </a:rPr>
              <a:t>Selon les recommandation académiques locales, les exercices de sécurité sont au nombre de </a:t>
            </a:r>
            <a:r>
              <a:rPr lang="fr-FR" u="sng" dirty="0" smtClean="0">
                <a:latin typeface="+mn-lt"/>
              </a:rPr>
              <a:t>trois dans l’année </a:t>
            </a:r>
            <a:r>
              <a:rPr lang="fr-FR" dirty="0" smtClean="0">
                <a:latin typeface="+mn-lt"/>
              </a:rPr>
              <a:t>: </a:t>
            </a:r>
          </a:p>
          <a:p>
            <a:r>
              <a:rPr lang="fr-FR" dirty="0" smtClean="0">
                <a:latin typeface="+mn-lt"/>
              </a:rPr>
              <a:t>- </a:t>
            </a:r>
            <a:r>
              <a:rPr lang="fr-FR" b="1" dirty="0" smtClean="0">
                <a:latin typeface="+mn-lt"/>
              </a:rPr>
              <a:t>2 exercices d’évacuation incendie </a:t>
            </a:r>
            <a:r>
              <a:rPr lang="fr-FR" dirty="0" smtClean="0">
                <a:latin typeface="+mn-lt"/>
              </a:rPr>
              <a:t>(dont un idéalement avant les vacances d’automne)</a:t>
            </a:r>
          </a:p>
          <a:p>
            <a:r>
              <a:rPr lang="fr-FR" dirty="0" smtClean="0">
                <a:latin typeface="+mn-lt"/>
              </a:rPr>
              <a:t>- </a:t>
            </a:r>
            <a:r>
              <a:rPr lang="fr-FR" b="1" dirty="0" smtClean="0">
                <a:latin typeface="+mn-lt"/>
              </a:rPr>
              <a:t>1 exercice de mise en sureté « risque majeurs » ou « attentat/intrusion »</a:t>
            </a:r>
            <a:r>
              <a:rPr lang="fr-FR" dirty="0" smtClean="0">
                <a:latin typeface="+mn-lt"/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2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 9"/>
          <p:cNvSpPr>
            <a:spLocks noGrp="1"/>
          </p:cNvSpPr>
          <p:nvPr>
            <p:ph type="title"/>
          </p:nvPr>
        </p:nvSpPr>
        <p:spPr>
          <a:xfrm>
            <a:off x="504581" y="667639"/>
            <a:ext cx="11299491" cy="1114387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dirty="0">
                <a:latin typeface="+mn-lt"/>
                <a:cs typeface="Segoe UI Light" panose="020B0502040204020203" pitchFamily="34" charset="0"/>
              </a:rPr>
              <a:t>Vous avez d’autres questions sur </a:t>
            </a:r>
            <a:r>
              <a:rPr lang="fr-FR" dirty="0" smtClean="0">
                <a:latin typeface="+mn-lt"/>
                <a:cs typeface="Segoe UI Light" panose="020B0502040204020203" pitchFamily="34" charset="0"/>
              </a:rPr>
              <a:t>les consignes de sécurité au lycée</a:t>
            </a:r>
            <a:r>
              <a:rPr lang="fr-FR" dirty="0">
                <a:latin typeface="+mn-lt"/>
                <a:cs typeface="Segoe UI Light" panose="020B0502040204020203" pitchFamily="34" charset="0"/>
              </a:rPr>
              <a:t> ?</a:t>
            </a:r>
          </a:p>
        </p:txBody>
      </p:sp>
      <p:sp>
        <p:nvSpPr>
          <p:cNvPr id="5" name="Espace réservé du contenu 4"/>
          <p:cNvSpPr>
            <a:spLocks noGrp="1"/>
          </p:cNvSpPr>
          <p:nvPr>
            <p:ph sz="half" idx="4294967295"/>
          </p:nvPr>
        </p:nvSpPr>
        <p:spPr>
          <a:xfrm>
            <a:off x="750161" y="2581973"/>
            <a:ext cx="6316391" cy="3978275"/>
          </a:xfrm>
        </p:spPr>
        <p:txBody>
          <a:bodyPr rtlCol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000" dirty="0" smtClean="0">
                <a:cs typeface="Segoe UI Light" panose="020B0502040204020203" pitchFamily="34" charset="0"/>
              </a:rPr>
              <a:t>Retrouvez toutes les fiches </a:t>
            </a:r>
            <a:r>
              <a:rPr lang="fr-FR" sz="2000" dirty="0" smtClean="0">
                <a:cs typeface="Segoe UI Light" panose="020B0502040204020203" pitchFamily="34" charset="0"/>
              </a:rPr>
              <a:t>« sécurité » sur </a:t>
            </a:r>
            <a:r>
              <a:rPr lang="fr-FR" sz="2000" dirty="0" err="1" smtClean="0">
                <a:cs typeface="Segoe UI Light" panose="020B0502040204020203" pitchFamily="34" charset="0"/>
              </a:rPr>
              <a:t>Pronote</a:t>
            </a:r>
            <a:r>
              <a:rPr lang="fr-FR" sz="2000" dirty="0" smtClean="0">
                <a:cs typeface="Segoe UI Light" panose="020B0502040204020203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sz="2000" dirty="0" smtClean="0">
              <a:cs typeface="Segoe UI Light" panose="020B0502040204020203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 smtClean="0">
                <a:cs typeface="Segoe UI Light" panose="020B0502040204020203" pitchFamily="34" charset="0"/>
              </a:rPr>
              <a:t>Visionnez </a:t>
            </a:r>
            <a:r>
              <a:rPr lang="fr-FR" sz="2000" dirty="0" smtClean="0">
                <a:cs typeface="Segoe UI Light" panose="020B0502040204020203" pitchFamily="34" charset="0"/>
              </a:rPr>
              <a:t>la </a:t>
            </a:r>
            <a:r>
              <a:rPr lang="fr-FR" sz="2000" dirty="0" smtClean="0">
                <a:cs typeface="Segoe UI Light" panose="020B0502040204020203" pitchFamily="34" charset="0"/>
                <a:hlinkClick r:id="rId4"/>
              </a:rPr>
              <a:t>vidéo</a:t>
            </a:r>
            <a:r>
              <a:rPr lang="fr-FR" sz="2000" dirty="0" smtClean="0">
                <a:cs typeface="Segoe UI Light" panose="020B0502040204020203" pitchFamily="34" charset="0"/>
              </a:rPr>
              <a:t> de l’exercice PPMS du collège de la Haute </a:t>
            </a:r>
            <a:r>
              <a:rPr lang="fr-FR" sz="2000" dirty="0" err="1" smtClean="0">
                <a:cs typeface="Segoe UI Light" panose="020B0502040204020203" pitchFamily="34" charset="0"/>
              </a:rPr>
              <a:t>Azergues</a:t>
            </a:r>
            <a:r>
              <a:rPr lang="fr-FR" sz="2000" dirty="0" smtClean="0">
                <a:cs typeface="Segoe UI Light" panose="020B0502040204020203" pitchFamily="34" charset="0"/>
              </a:rPr>
              <a:t> qui a reçu le « bouclier de la résilience 2016 » récompensant ses actions dans le domaine des risques </a:t>
            </a:r>
            <a:r>
              <a:rPr lang="fr-FR" sz="2000" dirty="0" smtClean="0">
                <a:cs typeface="Segoe UI Light" panose="020B0502040204020203" pitchFamily="34" charset="0"/>
              </a:rPr>
              <a:t>majeurs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fr-FR" sz="2000" dirty="0">
              <a:cs typeface="Segoe UI Light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000" dirty="0" smtClean="0">
                <a:cs typeface="Segoe UI Light" panose="020B0502040204020203" pitchFamily="34" charset="0"/>
              </a:rPr>
              <a:t>Pour en </a:t>
            </a:r>
            <a:r>
              <a:rPr lang="fr-FR" sz="2000" dirty="0">
                <a:cs typeface="Segoe UI Light" panose="020B0502040204020203" pitchFamily="34" charset="0"/>
              </a:rPr>
              <a:t>savoir plus : </a:t>
            </a:r>
            <a:r>
              <a:rPr lang="fr-FR" sz="2000" dirty="0" smtClean="0">
                <a:cs typeface="Segoe UI Light" panose="020B0502040204020203" pitchFamily="34" charset="0"/>
                <a:hlinkClick r:id="rId5" tooltip="Réagir en cas d'attaque terroriste"/>
              </a:rPr>
              <a:t>Réagir en cas d'attaque terroriste</a:t>
            </a:r>
            <a:endParaRPr lang="fr-FR" sz="2000" dirty="0">
              <a:cs typeface="Segoe UI Light" panose="020B0502040204020203" pitchFamily="34" charset="0"/>
            </a:endParaRPr>
          </a:p>
        </p:txBody>
      </p:sp>
      <p:pic>
        <p:nvPicPr>
          <p:cNvPr id="7" name="Image 6" descr="Flèche vers la droite avec lien hypertexte vers la formation gratuite sur PowerPoint. Sélectionnez l’image pour accéder à la formation gratuite sur PowerPoint">
            <a:hlinkClick r:id="rId6" tooltip="Sélectionnez l’image pour accéder à la formation gratuite sur PowerPoint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1" y="3513353"/>
            <a:ext cx="661940" cy="661940"/>
          </a:xfrm>
          <a:prstGeom prst="rect">
            <a:avLst/>
          </a:prstGeom>
        </p:spPr>
      </p:pic>
      <p:pic>
        <p:nvPicPr>
          <p:cNvPr id="12" name="Image 11" descr="Flèche pointant vers la droite avec un lien hypertexte pour envoyer des commentaires sur cette visite guidée. Sélectionnez l’image pour envoyer des commentaires sur cette visite guidée">
            <a:hlinkClick r:id="rId8" tooltip="Sélectionnez ici pour consulter le blog de l’équipe PowerPoint."/>
            <a:extLst>
              <a:ext uri="{FF2B5EF4-FFF2-40B4-BE49-F238E27FC236}">
                <a16:creationId xmlns:a16="http://schemas.microsoft.com/office/drawing/2014/main" id="{BA92070A-4E3D-4794-84A9-83B8DDF3A1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1" y="2578688"/>
            <a:ext cx="661940" cy="661940"/>
          </a:xfrm>
          <a:prstGeom prst="rect">
            <a:avLst/>
          </a:prstGeom>
        </p:spPr>
      </p:pic>
      <p:pic>
        <p:nvPicPr>
          <p:cNvPr id="13" name="Image 6" descr="Flèche vers la droite avec lien hypertexte vers la formation gratuite sur PowerPoint. Sélectionnez l’image pour accéder à la formation gratuite sur PowerPoint">
            <a:hlinkClick r:id="rId6" tooltip="Sélectionnez l’image pour accéder à la formation gratuite sur PowerPoint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1" y="5763102"/>
            <a:ext cx="661940" cy="661940"/>
          </a:xfrm>
          <a:prstGeom prst="rect">
            <a:avLst/>
          </a:prstGeom>
        </p:spPr>
      </p:pic>
      <p:pic>
        <p:nvPicPr>
          <p:cNvPr id="6" name="_ijItVU6AGE"/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7066552" y="3104451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ocBienven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684340_TF10001108" id="{21D781BD-D87E-410F-98B2-1F83A9D33089}" vid="{EAAC1C9A-8D2C-4710-8D5B-945A6982405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Bienvenue dans PowerPoint</Template>
  <TotalTime>2038</TotalTime>
  <Words>874</Words>
  <Application>Microsoft Office PowerPoint</Application>
  <PresentationFormat>Grand écran</PresentationFormat>
  <Paragraphs>98</Paragraphs>
  <Slides>18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Segoe UI</vt:lpstr>
      <vt:lpstr>Segoe UI Light</vt:lpstr>
      <vt:lpstr>Segoe UI Semibold</vt:lpstr>
      <vt:lpstr>DocBienvenue</vt:lpstr>
      <vt:lpstr>BIENVENUE AU LYCEE VAN DONGEN</vt:lpstr>
      <vt:lpstr>Quels protocoles pour quels types de risques au lycée?</vt:lpstr>
      <vt:lpstr>L’EVACUATION INCENDIE</vt:lpstr>
      <vt:lpstr>Les consignes d’évacuation</vt:lpstr>
      <vt:lpstr>Les personnes à mobilité réduite</vt:lpstr>
      <vt:lpstr>Le rassemblement dans la cour</vt:lpstr>
      <vt:lpstr>L’utilisation d’un extincteur</vt:lpstr>
      <vt:lpstr>RISQUE MAJEUR ou MENACE MAJEURE :  Quelle posture adopter?</vt:lpstr>
      <vt:lpstr>Présentation PowerPoint</vt:lpstr>
      <vt:lpstr>LA MISE EN SURETE FACE AUX RISQUES MAJEURS </vt:lpstr>
      <vt:lpstr>La mise à l’abri ou le confinement au lycée Van Dongen</vt:lpstr>
      <vt:lpstr>Les espaces de confinement au lycée</vt:lpstr>
      <vt:lpstr>LA MISE EN SURETE FACE AUX MENACES MAJEURES</vt:lpstr>
      <vt:lpstr>En cas d’attentat ou d’intrusion :  s’échapper ou se cacher?</vt:lpstr>
      <vt:lpstr>En cas d’attentat ou d’intrusion :  s’échapper ou se cacher?</vt:lpstr>
      <vt:lpstr>La communication pendant l’incident</vt:lpstr>
      <vt:lpstr>LES EXERCICES</vt:lpstr>
      <vt:lpstr>Vous avez d’autres questions sur les consignes de sécurité au lycée 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dans PowerPoint</dc:title>
  <dc:creator>secint1</dc:creator>
  <cp:keywords/>
  <cp:lastModifiedBy>secint1</cp:lastModifiedBy>
  <cp:revision>57</cp:revision>
  <cp:lastPrinted>2020-11-26T14:20:25Z</cp:lastPrinted>
  <dcterms:created xsi:type="dcterms:W3CDTF">2020-07-06T07:45:14Z</dcterms:created>
  <dcterms:modified xsi:type="dcterms:W3CDTF">2020-11-26T14:32:46Z</dcterms:modified>
  <cp:contentStatus>Final</cp:contentStatus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